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442" r:id="rId2"/>
    <p:sldId id="443" r:id="rId3"/>
    <p:sldId id="446" r:id="rId4"/>
    <p:sldId id="444" r:id="rId5"/>
    <p:sldId id="445" r:id="rId6"/>
    <p:sldId id="493" r:id="rId7"/>
    <p:sldId id="454" r:id="rId8"/>
    <p:sldId id="455" r:id="rId9"/>
    <p:sldId id="456" r:id="rId10"/>
    <p:sldId id="457" r:id="rId11"/>
    <p:sldId id="500" r:id="rId12"/>
    <p:sldId id="458" r:id="rId13"/>
    <p:sldId id="469" r:id="rId14"/>
    <p:sldId id="459" r:id="rId15"/>
    <p:sldId id="460" r:id="rId16"/>
    <p:sldId id="462" r:id="rId17"/>
    <p:sldId id="463" r:id="rId18"/>
    <p:sldId id="473" r:id="rId19"/>
    <p:sldId id="465" r:id="rId20"/>
    <p:sldId id="491" r:id="rId21"/>
    <p:sldId id="492" r:id="rId22"/>
    <p:sldId id="499" r:id="rId23"/>
    <p:sldId id="501" r:id="rId24"/>
    <p:sldId id="503" r:id="rId25"/>
    <p:sldId id="502" r:id="rId26"/>
    <p:sldId id="515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6" r:id="rId39"/>
    <p:sldId id="517" r:id="rId40"/>
    <p:sldId id="518" r:id="rId41"/>
    <p:sldId id="519" r:id="rId42"/>
    <p:sldId id="520" r:id="rId43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504" id="{6B05AE71-1765-4A91-A74E-926532E64988}">
          <p14:sldIdLst>
            <p14:sldId id="442"/>
            <p14:sldId id="443"/>
            <p14:sldId id="446"/>
            <p14:sldId id="444"/>
            <p14:sldId id="445"/>
            <p14:sldId id="493"/>
            <p14:sldId id="454"/>
            <p14:sldId id="455"/>
            <p14:sldId id="456"/>
            <p14:sldId id="457"/>
            <p14:sldId id="500"/>
            <p14:sldId id="458"/>
            <p14:sldId id="469"/>
            <p14:sldId id="459"/>
            <p14:sldId id="460"/>
            <p14:sldId id="462"/>
            <p14:sldId id="463"/>
            <p14:sldId id="473"/>
            <p14:sldId id="465"/>
            <p14:sldId id="491"/>
            <p14:sldId id="492"/>
            <p14:sldId id="499"/>
            <p14:sldId id="501"/>
            <p14:sldId id="503"/>
            <p14:sldId id="502"/>
            <p14:sldId id="515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6"/>
            <p14:sldId id="517"/>
            <p14:sldId id="518"/>
            <p14:sldId id="519"/>
            <p14:sldId id="5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92">
          <p15:clr>
            <a:srgbClr val="A4A3A4"/>
          </p15:clr>
        </p15:guide>
        <p15:guide id="5" pos="5488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799">
          <p15:clr>
            <a:srgbClr val="A4A3A4"/>
          </p15:clr>
        </p15:guide>
        <p15:guide id="8" orient="horz" pos="39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27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4" roundtripDataSignature="AMtx7mhMPcv4s9mTXYyQOM7jdku2uKK+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0BFD76-106E-4FCC-925F-8BA72BBED218}">
  <a:tblStyle styleId="{D80BFD76-106E-4FCC-925F-8BA72BBED2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444F93-220A-4593-AC20-B635CFBBC6E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F62E947-953F-4DD9-8C99-7CE930B2755D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859" autoAdjust="0"/>
  </p:normalViewPr>
  <p:slideViewPr>
    <p:cSldViewPr snapToGrid="0">
      <p:cViewPr varScale="1">
        <p:scale>
          <a:sx n="126" d="100"/>
          <a:sy n="126" d="100"/>
        </p:scale>
        <p:origin x="1354" y="96"/>
      </p:cViewPr>
      <p:guideLst>
        <p:guide orient="horz" pos="2160"/>
        <p:guide pos="2880"/>
        <p:guide pos="272"/>
        <p:guide pos="5492"/>
        <p:guide pos="5488"/>
        <p:guide orient="horz" pos="3974"/>
        <p:guide orient="horz" pos="799"/>
        <p:guide orient="horz" pos="39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8"/>
        <p:guide pos="2141"/>
        <p:guide orient="horz"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104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5562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4496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411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3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5995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642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7328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0818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2882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2576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3426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816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262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071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8070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1954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3901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2635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0882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6908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2958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4892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3186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3260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964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342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2929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67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018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0050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2045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4343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6174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69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83477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714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9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4754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455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587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4134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0681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60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_자유형">
  <p:cSld name="본문_자유형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47"/>
          <p:cNvCxnSpPr/>
          <p:nvPr/>
        </p:nvCxnSpPr>
        <p:spPr>
          <a:xfrm>
            <a:off x="252048" y="620688"/>
            <a:ext cx="8639908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47"/>
          <p:cNvSpPr txBox="1">
            <a:spLocks noGrp="1"/>
          </p:cNvSpPr>
          <p:nvPr>
            <p:ph type="body" idx="1"/>
          </p:nvPr>
        </p:nvSpPr>
        <p:spPr>
          <a:xfrm>
            <a:off x="396000" y="118800"/>
            <a:ext cx="64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/>
        </p:nvSpPr>
        <p:spPr>
          <a:xfrm>
            <a:off x="857255" y="560390"/>
            <a:ext cx="3071446" cy="44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8"/>
          <p:cNvSpPr txBox="1"/>
          <p:nvPr/>
        </p:nvSpPr>
        <p:spPr>
          <a:xfrm>
            <a:off x="351697" y="6564521"/>
            <a:ext cx="1263162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Confidential Information</a:t>
            </a:r>
            <a:endParaRPr sz="900" b="0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8"/>
          <p:cNvSpPr txBox="1">
            <a:spLocks noGrp="1"/>
          </p:cNvSpPr>
          <p:nvPr>
            <p:ph type="body" idx="1"/>
          </p:nvPr>
        </p:nvSpPr>
        <p:spPr>
          <a:xfrm>
            <a:off x="885833" y="1214423"/>
            <a:ext cx="5757874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rmAutofit/>
          </a:bodyPr>
          <a:lstStyle>
            <a:lvl1pPr marL="457200" lvl="0" indent="-3302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  <a:defRPr sz="1600"/>
            </a:lvl1pPr>
            <a:lvl2pPr marL="914400" lvl="1" indent="-304800" algn="l">
              <a:lnSpc>
                <a:spcPct val="17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45"/>
          <p:cNvCxnSpPr/>
          <p:nvPr/>
        </p:nvCxnSpPr>
        <p:spPr>
          <a:xfrm>
            <a:off x="163815" y="577708"/>
            <a:ext cx="8825828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45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5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457206" y="274639"/>
            <a:ext cx="82296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457206" y="1600206"/>
            <a:ext cx="822960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0164" y="44624"/>
            <a:ext cx="1661723" cy="645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0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www.example.com/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53.sv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linuxfoundation.org/full-catalog/?_sft_product_type=certification" TargetMode="External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8.jpeg"/><Relationship Id="rId5" Type="http://schemas.openxmlformats.org/officeDocument/2006/relationships/image" Target="../media/image83.png"/><Relationship Id="rId10" Type="http://schemas.openxmlformats.org/officeDocument/2006/relationships/image" Target="../media/image87.jpe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jpeg"/><Relationship Id="rId4" Type="http://schemas.openxmlformats.org/officeDocument/2006/relationships/image" Target="../media/image82.png"/><Relationship Id="rId9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</a:t>
            </a:r>
            <a:r>
              <a:rPr lang="ko-KR" altLang="en-US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스파크란</a:t>
            </a: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작업의 특성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04	</a:t>
            </a:r>
            <a:r>
              <a:rPr lang="en-US" i="0" u="none" strike="noStrike" cap="none" dirty="0" err="1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Pyspark</a:t>
            </a: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</a:t>
            </a:r>
            <a:endParaRPr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3396867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Spark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7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cxnSp>
        <p:nvCxnSpPr>
          <p:cNvPr id="22" name="직선 화살표 연결선 21"/>
          <p:cNvCxnSpPr>
            <a:stCxn id="20" idx="2"/>
            <a:endCxn id="3" idx="0"/>
          </p:cNvCxnSpPr>
          <p:nvPr/>
        </p:nvCxnSpPr>
        <p:spPr>
          <a:xfrm>
            <a:off x="4628418" y="2347055"/>
            <a:ext cx="0" cy="4682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853920" y="1324526"/>
            <a:ext cx="1548995" cy="8840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53920" y="1329716"/>
            <a:ext cx="6417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019599" y="1711543"/>
            <a:ext cx="1217636" cy="3235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  <a:endParaRPr lang="ko-KR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19219" y="2442655"/>
            <a:ext cx="240919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자원 할당 요청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 계획 전달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2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>
                      <a:lumMod val="8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cxnSp>
        <p:nvCxnSpPr>
          <p:cNvPr id="24" name="직선 화살표 연결선 23"/>
          <p:cNvCxnSpPr>
            <a:stCxn id="26" idx="1"/>
          </p:cNvCxnSpPr>
          <p:nvPr/>
        </p:nvCxnSpPr>
        <p:spPr>
          <a:xfrm flipH="1" flipV="1">
            <a:off x="5727803" y="1756896"/>
            <a:ext cx="1152362" cy="731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040388" y="1468215"/>
            <a:ext cx="583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JOB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53920" y="1324526"/>
            <a:ext cx="1548995" cy="88403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53920" y="1329716"/>
            <a:ext cx="6417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019599" y="1711543"/>
            <a:ext cx="1217636" cy="3235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  <a:endParaRPr lang="ko-KR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61714" y="2035116"/>
            <a:ext cx="7733405" cy="34348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r>
              <a:rPr lang="en-US" altLang="ko-KR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  <a:p>
            <a:pPr lvl="8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   - Spark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애플리케이션을 실행하는 프로세스로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사용자가 작성한 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애플리케이션의 </a:t>
            </a:r>
            <a:r>
              <a:rPr lang="ko-KR" altLang="en-US" sz="1100" dirty="0" err="1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진입점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(entry point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)</a:t>
            </a:r>
          </a:p>
          <a:p>
            <a:pPr lvl="8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   - Main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함수를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실행하고 애플리케이션의 코드를 분석하고 태스크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(task)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생성하여 클러스터 매니저에 제출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</a:p>
          <a:p>
            <a:pPr lvl="8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   - Spark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클러스터와의 통신을 관리하는 객체로 클러스터와의 연결을 설정하고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RDD, Accumulators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등 필요 자원 구축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Cluster </a:t>
            </a:r>
            <a:r>
              <a:rPr lang="en-US" altLang="ko-KR" b="1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Manager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   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클러스터 리소스를 관리하고 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애플리케이션의 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Executor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시작하고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  - Yarn, Kubernetes, Apache </a:t>
            </a:r>
            <a:r>
              <a:rPr lang="en-US" altLang="ko-KR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Mesos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등이 역할을 수행할 수 있다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3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cxnSp>
        <p:nvCxnSpPr>
          <p:cNvPr id="23" name="직선 화살표 연결선 22"/>
          <p:cNvCxnSpPr>
            <a:stCxn id="3" idx="4"/>
            <a:endCxn id="31" idx="0"/>
          </p:cNvCxnSpPr>
          <p:nvPr/>
        </p:nvCxnSpPr>
        <p:spPr>
          <a:xfrm flipH="1">
            <a:off x="1911442" y="3746686"/>
            <a:ext cx="2716976" cy="5335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3" idx="4"/>
            <a:endCxn id="32" idx="0"/>
          </p:cNvCxnSpPr>
          <p:nvPr/>
        </p:nvCxnSpPr>
        <p:spPr>
          <a:xfrm>
            <a:off x="4628418" y="3746686"/>
            <a:ext cx="0" cy="53351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" idx="4"/>
            <a:endCxn id="33" idx="0"/>
          </p:cNvCxnSpPr>
          <p:nvPr/>
        </p:nvCxnSpPr>
        <p:spPr>
          <a:xfrm>
            <a:off x="4628418" y="3746686"/>
            <a:ext cx="2716976" cy="53322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853920" y="1324526"/>
            <a:ext cx="1548995" cy="8840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53920" y="1329716"/>
            <a:ext cx="6417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019599" y="1711543"/>
            <a:ext cx="1217636" cy="3235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  <a:endParaRPr lang="ko-KR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02915" y="3675699"/>
            <a:ext cx="253898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요청받은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작업 분배 및 자원 관리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5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853920" y="1324526"/>
            <a:ext cx="1548995" cy="8840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53920" y="1329716"/>
            <a:ext cx="6417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019599" y="1711543"/>
            <a:ext cx="1217636" cy="3235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  <a:endParaRPr lang="ko-KR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 flipV="1">
            <a:off x="1394662" y="5626590"/>
            <a:ext cx="2780138" cy="51973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9" idx="0"/>
            <a:endCxn id="28" idx="2"/>
          </p:cNvCxnSpPr>
          <p:nvPr/>
        </p:nvCxnSpPr>
        <p:spPr>
          <a:xfrm flipV="1">
            <a:off x="4628418" y="5626590"/>
            <a:ext cx="0" cy="30838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2428223" y="5626592"/>
            <a:ext cx="1825370" cy="39865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4816929" y="5626591"/>
            <a:ext cx="578349" cy="3083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3853920" y="5626591"/>
            <a:ext cx="571123" cy="3083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4980214" y="5626308"/>
            <a:ext cx="1899951" cy="39893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040492" y="5626589"/>
            <a:ext cx="2914996" cy="5197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54644" y="5256227"/>
            <a:ext cx="31475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분산되어 각 서버의 메모리에 저장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3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2" y="4629318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49" y="4629318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626" y="4629318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54" y="4633579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31" y="4633579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008" y="4633579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30" y="4630462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07" y="4630462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4" y="4630462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직선 연결선 71"/>
          <p:cNvCxnSpPr/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4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853920" y="1324526"/>
            <a:ext cx="1548995" cy="8840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53920" y="1329716"/>
            <a:ext cx="6417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019599" y="1711543"/>
            <a:ext cx="1217636" cy="3235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  <a:endParaRPr lang="ko-KR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 flipV="1">
            <a:off x="1394662" y="5626590"/>
            <a:ext cx="2780138" cy="51973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9" idx="0"/>
            <a:endCxn id="28" idx="2"/>
          </p:cNvCxnSpPr>
          <p:nvPr/>
        </p:nvCxnSpPr>
        <p:spPr>
          <a:xfrm flipV="1">
            <a:off x="4628418" y="5626590"/>
            <a:ext cx="0" cy="30838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2428223" y="5626592"/>
            <a:ext cx="1825370" cy="39865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4816929" y="5626591"/>
            <a:ext cx="578349" cy="3083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3853920" y="5626591"/>
            <a:ext cx="571123" cy="3083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4980214" y="5626308"/>
            <a:ext cx="1899951" cy="39893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5040492" y="5626589"/>
            <a:ext cx="2914996" cy="51973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29179" y="5044596"/>
            <a:ext cx="26447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accent6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RDD (Resilient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Distributed </a:t>
            </a:r>
            <a:r>
              <a:rPr lang="en-US" altLang="ko-KR" sz="1200" dirty="0" smtClean="0">
                <a:solidFill>
                  <a:schemeClr val="accent6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Data)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3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2" y="4629318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49" y="4629318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626" y="4629318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54" y="4633579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31" y="4633579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008" y="4633579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30" y="4630462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07" y="4630462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cropped-data-quality-reference-data-icon.png | fsdbco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84" y="4630462"/>
            <a:ext cx="409190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직선 연결선 71"/>
          <p:cNvCxnSpPr/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736546" y="4629318"/>
            <a:ext cx="7792020" cy="41556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853920" y="1324526"/>
            <a:ext cx="1548995" cy="8840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53920" y="1329716"/>
            <a:ext cx="6417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019599" y="1711543"/>
            <a:ext cx="1217636" cy="3235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  <a:endParaRPr lang="ko-KR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31366" y="4648763"/>
            <a:ext cx="1560151" cy="884030"/>
            <a:chOff x="816519" y="2207391"/>
            <a:chExt cx="1560151" cy="884030"/>
          </a:xfrm>
        </p:grpSpPr>
        <p:sp>
          <p:nvSpPr>
            <p:cNvPr id="39" name="직사각형 38"/>
            <p:cNvSpPr/>
            <p:nvPr/>
          </p:nvSpPr>
          <p:spPr>
            <a:xfrm>
              <a:off x="827675" y="2207391"/>
              <a:ext cx="1548995" cy="88403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6519" y="2208555"/>
              <a:ext cx="9035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Executor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73352" y="2600689"/>
              <a:ext cx="1257639" cy="325557"/>
              <a:chOff x="980797" y="2617308"/>
              <a:chExt cx="1257639" cy="325557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980797" y="2617308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670400" y="2619292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848341" y="4653324"/>
            <a:ext cx="1560151" cy="884030"/>
            <a:chOff x="816519" y="2207391"/>
            <a:chExt cx="1560151" cy="884030"/>
          </a:xfrm>
        </p:grpSpPr>
        <p:sp>
          <p:nvSpPr>
            <p:cNvPr id="50" name="직사각형 49"/>
            <p:cNvSpPr/>
            <p:nvPr/>
          </p:nvSpPr>
          <p:spPr>
            <a:xfrm>
              <a:off x="827675" y="2207391"/>
              <a:ext cx="1548995" cy="88403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6519" y="2208555"/>
              <a:ext cx="9035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Executor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973352" y="2600689"/>
              <a:ext cx="1257639" cy="325557"/>
              <a:chOff x="980797" y="2617308"/>
              <a:chExt cx="1257639" cy="325557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980797" y="2617308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1670400" y="2619292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6565318" y="4643286"/>
            <a:ext cx="1560151" cy="884030"/>
            <a:chOff x="816519" y="2207391"/>
            <a:chExt cx="1560151" cy="884030"/>
          </a:xfrm>
        </p:grpSpPr>
        <p:sp>
          <p:nvSpPr>
            <p:cNvPr id="58" name="직사각형 57"/>
            <p:cNvSpPr/>
            <p:nvPr/>
          </p:nvSpPr>
          <p:spPr>
            <a:xfrm>
              <a:off x="827675" y="2207391"/>
              <a:ext cx="1548995" cy="88403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16519" y="2208555"/>
              <a:ext cx="9035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Executor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973352" y="2600689"/>
              <a:ext cx="1257639" cy="325557"/>
              <a:chOff x="980797" y="2617308"/>
              <a:chExt cx="1257639" cy="325557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980797" y="2617308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1670400" y="2619292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p:grpSp>
      </p:grpSp>
      <p:cxnSp>
        <p:nvCxnSpPr>
          <p:cNvPr id="63" name="직선 연결선 62"/>
          <p:cNvCxnSpPr/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054644" y="5638706"/>
            <a:ext cx="31475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각 노드에서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Executor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가 생성되어 작업 수행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18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853920" y="1324526"/>
            <a:ext cx="1548995" cy="8840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53920" y="1329716"/>
            <a:ext cx="6417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019599" y="1711543"/>
            <a:ext cx="1217636" cy="3235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  <a:endParaRPr lang="ko-KR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31366" y="4648763"/>
            <a:ext cx="1560151" cy="884030"/>
            <a:chOff x="816519" y="2207391"/>
            <a:chExt cx="1560151" cy="884030"/>
          </a:xfrm>
        </p:grpSpPr>
        <p:sp>
          <p:nvSpPr>
            <p:cNvPr id="39" name="직사각형 38"/>
            <p:cNvSpPr/>
            <p:nvPr/>
          </p:nvSpPr>
          <p:spPr>
            <a:xfrm>
              <a:off x="827675" y="2207391"/>
              <a:ext cx="1548995" cy="88403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6519" y="2208555"/>
              <a:ext cx="9035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Executor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73352" y="2600689"/>
              <a:ext cx="1257639" cy="325557"/>
              <a:chOff x="980797" y="2617308"/>
              <a:chExt cx="1257639" cy="325557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980797" y="2617308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670400" y="2619292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3848341" y="4653324"/>
            <a:ext cx="1560151" cy="884030"/>
            <a:chOff x="816519" y="2207391"/>
            <a:chExt cx="1560151" cy="884030"/>
          </a:xfrm>
        </p:grpSpPr>
        <p:sp>
          <p:nvSpPr>
            <p:cNvPr id="50" name="직사각형 49"/>
            <p:cNvSpPr/>
            <p:nvPr/>
          </p:nvSpPr>
          <p:spPr>
            <a:xfrm>
              <a:off x="827675" y="2207391"/>
              <a:ext cx="1548995" cy="88403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6519" y="2208555"/>
              <a:ext cx="9035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Executor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973352" y="2600689"/>
              <a:ext cx="1257639" cy="325557"/>
              <a:chOff x="980797" y="2617308"/>
              <a:chExt cx="1257639" cy="325557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980797" y="2617308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1670400" y="2619292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6565318" y="4643286"/>
            <a:ext cx="1560151" cy="884030"/>
            <a:chOff x="816519" y="2207391"/>
            <a:chExt cx="1560151" cy="884030"/>
          </a:xfrm>
        </p:grpSpPr>
        <p:sp>
          <p:nvSpPr>
            <p:cNvPr id="58" name="직사각형 57"/>
            <p:cNvSpPr/>
            <p:nvPr/>
          </p:nvSpPr>
          <p:spPr>
            <a:xfrm>
              <a:off x="827675" y="2207391"/>
              <a:ext cx="1548995" cy="88403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16519" y="2208555"/>
              <a:ext cx="9035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Executor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973352" y="2600689"/>
              <a:ext cx="1257639" cy="325557"/>
              <a:chOff x="980797" y="2617308"/>
              <a:chExt cx="1257639" cy="325557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980797" y="2617308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1670400" y="2619292"/>
                <a:ext cx="568036" cy="32357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Task</a:t>
                </a:r>
                <a:endParaRPr lang="ko-KR" altLang="en-US" sz="11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endParaRPr>
              </a:p>
            </p:txBody>
          </p:sp>
        </p:grpSp>
      </p:grpSp>
      <p:cxnSp>
        <p:nvCxnSpPr>
          <p:cNvPr id="48" name="직선 화살표 연결선 47"/>
          <p:cNvCxnSpPr>
            <a:stCxn id="31" idx="0"/>
          </p:cNvCxnSpPr>
          <p:nvPr/>
        </p:nvCxnSpPr>
        <p:spPr>
          <a:xfrm flipV="1">
            <a:off x="1911442" y="2035116"/>
            <a:ext cx="1686118" cy="224508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3" idx="0"/>
          </p:cNvCxnSpPr>
          <p:nvPr/>
        </p:nvCxnSpPr>
        <p:spPr>
          <a:xfrm flipH="1" flipV="1">
            <a:off x="5671265" y="2035116"/>
            <a:ext cx="1674129" cy="224479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80584" y="2840786"/>
            <a:ext cx="19543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결과를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에 전달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2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853920" y="1324526"/>
            <a:ext cx="1548995" cy="8840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53920" y="1329716"/>
            <a:ext cx="6417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019599" y="1711543"/>
            <a:ext cx="1217636" cy="3235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  <a:endParaRPr lang="ko-KR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5727803" y="1756896"/>
            <a:ext cx="1152362" cy="73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74378" y="1479897"/>
            <a:ext cx="12592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  <a:endParaRPr lang="ko-KR" altLang="en-US" sz="12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작업의 특성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46" y="1569411"/>
            <a:ext cx="7150897" cy="497874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84103" y="1160729"/>
            <a:ext cx="5576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다수의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서버에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분산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방식으로 저장된 요소들의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집합</a:t>
            </a:r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병렬처리 및 장애 복구 가능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2878" y="1141899"/>
            <a:ext cx="290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Resilient Distributed 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 (RDD)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50" name="직선 화살표 연결선 49"/>
          <p:cNvCxnSpPr>
            <a:endCxn id="3" idx="1"/>
          </p:cNvCxnSpPr>
          <p:nvPr/>
        </p:nvCxnSpPr>
        <p:spPr>
          <a:xfrm>
            <a:off x="3603099" y="1291534"/>
            <a:ext cx="38100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0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작업의 특성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448853"/>
            <a:ext cx="1749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Catalyst Optimizer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2878" y="1141899"/>
            <a:ext cx="2730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Resilient Distributed 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 (RDD)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84103" y="1160729"/>
            <a:ext cx="5576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다수의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서버에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분산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방식으로 저장된 요소들의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집합</a:t>
            </a:r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병렬처리 및 장애 복구 가능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84103" y="146424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Optimizer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통해 동작될 코드의 논리적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물리적 실행 계획을 최적화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603099" y="1291534"/>
            <a:ext cx="38100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4" idx="3"/>
            <a:endCxn id="14" idx="1"/>
          </p:cNvCxnSpPr>
          <p:nvPr/>
        </p:nvCxnSpPr>
        <p:spPr>
          <a:xfrm>
            <a:off x="2622087" y="1587353"/>
            <a:ext cx="1362016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park Catalyst. Spark SQL is an Apache Spark module for… | by Mahesh S  Venkatachalam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582" y="2384615"/>
            <a:ext cx="5432262" cy="398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006736" y="4256638"/>
            <a:ext cx="3782445" cy="48539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accent2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Catalyst Optimizer</a:t>
            </a:r>
            <a:endParaRPr lang="ko-KR" altLang="en-US" sz="1800" dirty="0">
              <a:solidFill>
                <a:schemeClr val="accent2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67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</a:t>
            </a:r>
            <a:r>
              <a:rPr lang="ko-KR" alt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스파크란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2878" y="1141899"/>
            <a:ext cx="8098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빅데이터 처리를 위한 오픈소스 병렬분산처리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플랫폼으로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2009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UC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버클리 대학교에서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8005" y="2043064"/>
            <a:ext cx="8733467" cy="3570479"/>
            <a:chOff x="238005" y="2043064"/>
            <a:chExt cx="8733467" cy="3570479"/>
          </a:xfrm>
        </p:grpSpPr>
        <p:pic>
          <p:nvPicPr>
            <p:cNvPr id="13322" name="Picture 10" descr="spark_history_timelin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005" y="2216054"/>
              <a:ext cx="8733467" cy="328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285720" y="2089082"/>
              <a:ext cx="2026741" cy="6574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383142" y="4913007"/>
              <a:ext cx="2393701" cy="6574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776843" y="4956090"/>
              <a:ext cx="2393701" cy="6574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400284" y="4956089"/>
              <a:ext cx="2393701" cy="6574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129267" y="2047251"/>
              <a:ext cx="2393701" cy="6574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528473" y="2043064"/>
              <a:ext cx="2393701" cy="6574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8427" y="2503687"/>
              <a:ext cx="42832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탄생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036701" y="4917380"/>
              <a:ext cx="94929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오픈소스 배포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180524" y="2504469"/>
              <a:ext cx="122661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아파치 재단에 등록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012351" y="4913007"/>
              <a:ext cx="202491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아파치 재단 최상위 프로젝트 선정</a:t>
              </a:r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/>
              </a:r>
              <a:b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</a:br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&amp;</a:t>
              </a:r>
              <a:b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</a:br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Spark 1.0 </a:t>
              </a:r>
              <a:r>
                <a:rPr lang="ko-KR" altLang="en-US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배포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41215" y="2503687"/>
              <a:ext cx="10631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Spark 2.0 </a:t>
              </a:r>
              <a:r>
                <a:rPr lang="ko-KR" altLang="en-US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배포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3126" y="3395279"/>
              <a:ext cx="51167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2020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7408" y="4917380"/>
              <a:ext cx="10631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Spark 3.0 </a:t>
              </a:r>
              <a:r>
                <a:rPr lang="ko-KR" altLang="en-US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배포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13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작업의 특성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755807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Fault Tolerance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" name="Picture 4" descr="Spark Structured Streaming — Fault Tolerance | by Teepika R M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5" t="30314" r="18187" b="16852"/>
          <a:stretch/>
        </p:blipFill>
        <p:spPr bwMode="auto">
          <a:xfrm>
            <a:off x="794735" y="2476752"/>
            <a:ext cx="7450954" cy="36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72878" y="1141899"/>
            <a:ext cx="2730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Resilient Distributed 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 (RDD)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84103" y="1160729"/>
            <a:ext cx="5576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다수의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서버에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분산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방식으로 저장된 요소들의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집합</a:t>
            </a:r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병렬처리 및 장애 복구 가능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1490" y="1767348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</a:t>
            </a:r>
            <a:r>
              <a:rPr lang="ko-KR" altLang="en-US" sz="1100" dirty="0" err="1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실패시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자동으로 </a:t>
            </a:r>
            <a:r>
              <a:rPr lang="ko-KR" altLang="en-US" sz="1100" dirty="0" err="1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재시작하여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데이터 손실을 최소화하고 안정성을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보장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603099" y="1291534"/>
            <a:ext cx="38100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4" idx="1"/>
          </p:cNvCxnSpPr>
          <p:nvPr/>
        </p:nvCxnSpPr>
        <p:spPr>
          <a:xfrm>
            <a:off x="2324860" y="1890459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2878" y="1448853"/>
            <a:ext cx="1749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Catalyst Optimizer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84103" y="146424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Optimizer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통해 동작될 코드의 논리적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물리적 실행 계획을 최적화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9" name="직선 화살표 연결선 18"/>
          <p:cNvCxnSpPr>
            <a:stCxn id="15" idx="3"/>
            <a:endCxn id="18" idx="1"/>
          </p:cNvCxnSpPr>
          <p:nvPr/>
        </p:nvCxnSpPr>
        <p:spPr>
          <a:xfrm>
            <a:off x="2622087" y="1587353"/>
            <a:ext cx="1362016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28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작업의 특성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755807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Fault Tolerance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2878" y="1141899"/>
            <a:ext cx="2730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Resilient Distributed 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 (RDD)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84103" y="1160729"/>
            <a:ext cx="5576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다수의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서버에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분산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방식으로 저장된 요소들의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집합</a:t>
            </a:r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병렬처리 및 장애 복구 가능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1490" y="1767348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</a:t>
            </a:r>
            <a:r>
              <a:rPr lang="ko-KR" altLang="en-US" sz="1100" dirty="0" err="1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실패시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자동으로 </a:t>
            </a:r>
            <a:r>
              <a:rPr lang="ko-KR" altLang="en-US" sz="1100" dirty="0" err="1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재시작하여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데이터 손실을 최소화하고 안정성을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보장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603099" y="1291534"/>
            <a:ext cx="38100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4" idx="1"/>
          </p:cNvCxnSpPr>
          <p:nvPr/>
        </p:nvCxnSpPr>
        <p:spPr>
          <a:xfrm>
            <a:off x="2324860" y="1890459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2878" y="1448853"/>
            <a:ext cx="1749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Catalyst Optimizer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84103" y="146424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Optimizer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통해 동작될 코드의 논리적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물리적 실행 계획을 최적화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9" name="직선 화살표 연결선 18"/>
          <p:cNvCxnSpPr>
            <a:stCxn id="15" idx="3"/>
            <a:endCxn id="18" idx="1"/>
          </p:cNvCxnSpPr>
          <p:nvPr/>
        </p:nvCxnSpPr>
        <p:spPr>
          <a:xfrm>
            <a:off x="2622087" y="1587353"/>
            <a:ext cx="1362016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What is an RDD in Apache Spark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26" y="2761367"/>
            <a:ext cx="7282628" cy="347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72878" y="2057733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Lazy Evaluation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4103" y="207312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 작업을 선언한 후에도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실제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실행되는 시점까지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작업을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연기하는 방식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>
          <a:xfrm>
            <a:off x="2337473" y="2196233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0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작업의 특성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755807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Fault Tolerance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2878" y="1141899"/>
            <a:ext cx="2730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Resilient Distributed 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 (RDD)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84103" y="1160729"/>
            <a:ext cx="5576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다수의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서버에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분산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방식으로 저장된 요소들의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집합</a:t>
            </a:r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병렬처리 및 장애 복구 가능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1490" y="1767348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</a:t>
            </a:r>
            <a:r>
              <a:rPr lang="ko-KR" altLang="en-US" sz="1100" dirty="0" err="1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실패시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자동으로 </a:t>
            </a:r>
            <a:r>
              <a:rPr lang="ko-KR" altLang="en-US" sz="1100" dirty="0" err="1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재시작하여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데이터 손실을 최소화하고 안정성을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보장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603099" y="1291534"/>
            <a:ext cx="38100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4" idx="1"/>
          </p:cNvCxnSpPr>
          <p:nvPr/>
        </p:nvCxnSpPr>
        <p:spPr>
          <a:xfrm>
            <a:off x="2324860" y="1890459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2878" y="1448853"/>
            <a:ext cx="1749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Catalyst Optimizer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84103" y="146424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Optimizer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통해 동작될 코드의 논리적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물리적 실행 계획을 최적화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9" name="직선 화살표 연결선 18"/>
          <p:cNvCxnSpPr>
            <a:stCxn id="15" idx="3"/>
            <a:endCxn id="18" idx="1"/>
          </p:cNvCxnSpPr>
          <p:nvPr/>
        </p:nvCxnSpPr>
        <p:spPr>
          <a:xfrm>
            <a:off x="2622087" y="1587353"/>
            <a:ext cx="1362016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2878" y="2057733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Lazy Evaluation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4103" y="207312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 작업을 선언한 후에도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실제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실행되는 시점까지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작업을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연기하는 방식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>
          <a:xfrm>
            <a:off x="2337473" y="2196233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05903"/>
              </p:ext>
            </p:extLst>
          </p:nvPr>
        </p:nvGraphicFramePr>
        <p:xfrm>
          <a:off x="1071461" y="2605451"/>
          <a:ext cx="6998368" cy="2225040"/>
        </p:xfrm>
        <a:graphic>
          <a:graphicData uri="http://schemas.openxmlformats.org/drawingml/2006/table">
            <a:tbl>
              <a:tblPr firstRow="1" bandRow="1">
                <a:tableStyleId>{D80BFD76-106E-4FCC-925F-8BA72BBED218}</a:tableStyleId>
              </a:tblPr>
              <a:tblGrid>
                <a:gridCol w="3499184">
                  <a:extLst>
                    <a:ext uri="{9D8B030D-6E8A-4147-A177-3AD203B41FA5}">
                      <a16:colId xmlns:a16="http://schemas.microsoft.com/office/drawing/2014/main" val="3805223470"/>
                    </a:ext>
                  </a:extLst>
                </a:gridCol>
                <a:gridCol w="3499184">
                  <a:extLst>
                    <a:ext uri="{9D8B030D-6E8A-4147-A177-3AD203B41FA5}">
                      <a16:colId xmlns:a16="http://schemas.microsoft.com/office/drawing/2014/main" val="1506243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Transformation</a:t>
                      </a:r>
                      <a:endParaRPr lang="ko-KR" altLang="en-US" b="1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Action</a:t>
                      </a:r>
                      <a:endParaRPr lang="ko-KR" altLang="en-US" b="1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12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filter()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count()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2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groupby</a:t>
                      </a:r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show()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33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orderBy</a:t>
                      </a:r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collect()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45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join()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first()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5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union()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take()</a:t>
                      </a:r>
                      <a:endParaRPr lang="ko-KR" altLang="en-US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458731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009117" y="5172988"/>
            <a:ext cx="7763979" cy="280151"/>
            <a:chOff x="225952" y="5583029"/>
            <a:chExt cx="7763979" cy="280151"/>
          </a:xfrm>
        </p:grpSpPr>
        <p:sp>
          <p:nvSpPr>
            <p:cNvPr id="26" name="직사각형 25"/>
            <p:cNvSpPr/>
            <p:nvPr/>
          </p:nvSpPr>
          <p:spPr>
            <a:xfrm>
              <a:off x="225952" y="5585443"/>
              <a:ext cx="776397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 err="1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f.groupby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(‘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col_a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’).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agg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F.count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(‘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col_b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’), 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F.sum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(‘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col_c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’)).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orderBy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(‘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col_a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’)</a:t>
              </a:r>
              <a:endParaRPr lang="en-US" altLang="ko-KR" sz="12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5905619" y="5733557"/>
              <a:ext cx="988226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7033139" y="5583029"/>
              <a:ext cx="743383" cy="280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b="1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0.1 s</a:t>
              </a:r>
              <a:endParaRPr lang="en-US" altLang="ko-KR" sz="12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05009" y="5633322"/>
            <a:ext cx="7918870" cy="307777"/>
            <a:chOff x="225952" y="6520322"/>
            <a:chExt cx="7918870" cy="307777"/>
          </a:xfrm>
        </p:grpSpPr>
        <p:sp>
          <p:nvSpPr>
            <p:cNvPr id="27" name="직사각형 26"/>
            <p:cNvSpPr/>
            <p:nvPr/>
          </p:nvSpPr>
          <p:spPr>
            <a:xfrm>
              <a:off x="225952" y="6520322"/>
              <a:ext cx="77330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 err="1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f.groupby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(‘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col_a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’).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agg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F.count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(‘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col_b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’), 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F.sum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(‘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col_c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’)).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orderBy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(‘</a:t>
              </a:r>
              <a:r>
                <a:rPr lang="en-US" altLang="ko-KR" sz="1200" dirty="0" err="1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col_a</a:t>
              </a:r>
              <a:r>
                <a:rPr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’).</a:t>
              </a:r>
              <a:r>
                <a:rPr lang="en-US" altLang="ko-KR" b="1" dirty="0" smtClean="0">
                  <a:solidFill>
                    <a:schemeClr val="accent2">
                      <a:lumMod val="7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show()</a:t>
              </a:r>
              <a:endParaRPr lang="en-US" altLang="ko-KR" b="1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995355" y="6520322"/>
              <a:ext cx="11494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b="1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37 .7 s</a:t>
              </a:r>
              <a:endParaRPr lang="en-US" altLang="ko-KR" sz="12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6526145" y="6668035"/>
              <a:ext cx="381004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49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작업의 특성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755807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Fault Tolerance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2878" y="1141899"/>
            <a:ext cx="2730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Resilient Distributed 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 (RDD)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84103" y="1160729"/>
            <a:ext cx="5576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다수의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서버에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분산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방식으로 저장된 요소들의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집합</a:t>
            </a:r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병렬처리 및 장애 복구 가능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1490" y="1767348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</a:t>
            </a:r>
            <a:r>
              <a:rPr lang="ko-KR" altLang="en-US" sz="1100" dirty="0" err="1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실패시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자동으로 </a:t>
            </a:r>
            <a:r>
              <a:rPr lang="ko-KR" altLang="en-US" sz="1100" dirty="0" err="1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재시작하여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데이터 손실을 최소화하고 안정성을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보장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603099" y="1291534"/>
            <a:ext cx="38100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4" idx="1"/>
          </p:cNvCxnSpPr>
          <p:nvPr/>
        </p:nvCxnSpPr>
        <p:spPr>
          <a:xfrm>
            <a:off x="2324860" y="1890459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2878" y="1448853"/>
            <a:ext cx="1749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Catalyst Optimizer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84103" y="146424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Optimizer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통해 동작될 코드의 논리적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물리적 실행 계획을 최적화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9" name="직선 화살표 연결선 18"/>
          <p:cNvCxnSpPr>
            <a:stCxn id="15" idx="3"/>
            <a:endCxn id="18" idx="1"/>
          </p:cNvCxnSpPr>
          <p:nvPr/>
        </p:nvCxnSpPr>
        <p:spPr>
          <a:xfrm>
            <a:off x="2622087" y="1587353"/>
            <a:ext cx="1362016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2878" y="2057733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Lazy Evaluation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4103" y="207312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 작업을 선언한 후에도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실제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실행되는 시점까지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작업을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연기하는 방식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>
          <a:xfrm>
            <a:off x="2337473" y="2196233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2878" y="2359659"/>
            <a:ext cx="164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Columnar Format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84103" y="2375048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.parquet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형식을 기본으로 하는 열 기반 데이터 처리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4" name="직선 화살표 연결선 33"/>
          <p:cNvCxnSpPr>
            <a:stCxn id="32" idx="3"/>
            <a:endCxn id="33" idx="1"/>
          </p:cNvCxnSpPr>
          <p:nvPr/>
        </p:nvCxnSpPr>
        <p:spPr>
          <a:xfrm>
            <a:off x="2519142" y="2498159"/>
            <a:ext cx="1464961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ifferent Data File Formats in Big Data Engineering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t="30890" r="16389" b="39204"/>
          <a:stretch/>
        </p:blipFill>
        <p:spPr bwMode="auto">
          <a:xfrm>
            <a:off x="1759419" y="3851129"/>
            <a:ext cx="5295447" cy="12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3911936" y="3851128"/>
            <a:ext cx="990412" cy="1273487"/>
          </a:xfrm>
          <a:prstGeom prst="roundRect">
            <a:avLst>
              <a:gd name="adj" fmla="val 688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997300" y="3574128"/>
            <a:ext cx="819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Default</a:t>
            </a:r>
            <a:endParaRPr lang="en-US" altLang="ko-KR" sz="12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5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작업의 특성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755807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Fault Tolerance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2878" y="1141899"/>
            <a:ext cx="2730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Resilient Distributed 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 (RDD)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84103" y="1160729"/>
            <a:ext cx="5576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다수의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서버에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분산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방식으로 저장된 요소들의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집합</a:t>
            </a:r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병렬처리 및 장애 복구 가능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1490" y="1767348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</a:t>
            </a:r>
            <a:r>
              <a:rPr lang="ko-KR" altLang="en-US" sz="1100" dirty="0" err="1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실패시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자동으로 </a:t>
            </a:r>
            <a:r>
              <a:rPr lang="ko-KR" altLang="en-US" sz="1100" dirty="0" err="1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재시작하여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데이터 손실을 최소화하고 안정성을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보장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603099" y="1291534"/>
            <a:ext cx="38100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4" idx="1"/>
          </p:cNvCxnSpPr>
          <p:nvPr/>
        </p:nvCxnSpPr>
        <p:spPr>
          <a:xfrm>
            <a:off x="2324860" y="1890459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2878" y="1448853"/>
            <a:ext cx="1749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Catalyst Optimizer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84103" y="146424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Optimizer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통해 동작될 코드의 논리적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물리적 실행 계획을 최적화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9" name="직선 화살표 연결선 18"/>
          <p:cNvCxnSpPr>
            <a:stCxn id="15" idx="3"/>
            <a:endCxn id="18" idx="1"/>
          </p:cNvCxnSpPr>
          <p:nvPr/>
        </p:nvCxnSpPr>
        <p:spPr>
          <a:xfrm>
            <a:off x="2622087" y="1587353"/>
            <a:ext cx="1362016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2878" y="2057733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Lazy Evaluation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4103" y="207312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 작업을 선언한 후에도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실제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실행되는 시점까지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작업을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연기하는 방식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>
          <a:xfrm>
            <a:off x="2337473" y="2196233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2878" y="2359659"/>
            <a:ext cx="164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Columnar Format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84103" y="2375048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.parquet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형식을 기본으로 하는 열 기반 데이터 처리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4" name="직선 화살표 연결선 33"/>
          <p:cNvCxnSpPr>
            <a:stCxn id="32" idx="3"/>
            <a:endCxn id="33" idx="1"/>
          </p:cNvCxnSpPr>
          <p:nvPr/>
        </p:nvCxnSpPr>
        <p:spPr>
          <a:xfrm>
            <a:off x="2519142" y="2498159"/>
            <a:ext cx="1464961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ifferent Data File Formats in Big Data Engineering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1" t="30890" r="16389" b="39204"/>
          <a:stretch/>
        </p:blipFill>
        <p:spPr bwMode="auto">
          <a:xfrm>
            <a:off x="1759419" y="3851129"/>
            <a:ext cx="5295447" cy="12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3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작업의 특성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755807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Fault Tolerance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2878" y="1141899"/>
            <a:ext cx="2730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Resilient Distributed 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 (RDD)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84103" y="1160729"/>
            <a:ext cx="5576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다수의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서버에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분산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방식으로 저장된 요소들의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집합</a:t>
            </a:r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병렬처리 및 장애 복구 가능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1490" y="1767348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</a:t>
            </a:r>
            <a:r>
              <a:rPr lang="ko-KR" altLang="en-US" sz="1100" dirty="0" err="1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실패시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자동으로 </a:t>
            </a:r>
            <a:r>
              <a:rPr lang="ko-KR" altLang="en-US" sz="1100" dirty="0" err="1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재시작하여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데이터 손실을 최소화하고 안정성을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보장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603099" y="1291534"/>
            <a:ext cx="381004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4" idx="1"/>
          </p:cNvCxnSpPr>
          <p:nvPr/>
        </p:nvCxnSpPr>
        <p:spPr>
          <a:xfrm>
            <a:off x="2324860" y="1890459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2878" y="1448853"/>
            <a:ext cx="1749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Catalyst Optimizer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84103" y="146424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Optimizer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통해 동작될 코드의 논리적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물리적 실행 계획을 최적화 </a:t>
            </a:r>
            <a:endParaRPr lang="en-US" altLang="ko-KR" sz="1100" dirty="0">
              <a:solidFill>
                <a:schemeClr val="accent1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9" name="직선 화살표 연결선 18"/>
          <p:cNvCxnSpPr>
            <a:stCxn id="15" idx="3"/>
            <a:endCxn id="18" idx="1"/>
          </p:cNvCxnSpPr>
          <p:nvPr/>
        </p:nvCxnSpPr>
        <p:spPr>
          <a:xfrm>
            <a:off x="2622087" y="1587353"/>
            <a:ext cx="1362016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2878" y="2057733"/>
            <a:ext cx="1464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Lazy Evaluation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4103" y="2073122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 작업을 선언한 후에도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실제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실행되는 시점까지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작업을 </a:t>
            </a:r>
            <a:r>
              <a:rPr lang="ko-KR" altLang="en-US" sz="1100" dirty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연기하는 방식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>
          <a:xfrm>
            <a:off x="2337473" y="2196233"/>
            <a:ext cx="1646630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2878" y="2359659"/>
            <a:ext cx="164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Columnar Format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84103" y="2375048"/>
            <a:ext cx="48016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.parquet </a:t>
            </a:r>
            <a:r>
              <a:rPr lang="ko-KR" altLang="en-US" sz="1100" dirty="0" smtClean="0">
                <a:solidFill>
                  <a:schemeClr val="bg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형식을 기본으로 하는 열 기반 데이터 처리</a:t>
            </a:r>
            <a:endParaRPr lang="en-US" altLang="ko-KR" sz="1100" dirty="0">
              <a:solidFill>
                <a:schemeClr val="bg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4" name="직선 화살표 연결선 33"/>
          <p:cNvCxnSpPr>
            <a:stCxn id="32" idx="3"/>
            <a:endCxn id="33" idx="1"/>
          </p:cNvCxnSpPr>
          <p:nvPr/>
        </p:nvCxnSpPr>
        <p:spPr>
          <a:xfrm>
            <a:off x="2519142" y="2498159"/>
            <a:ext cx="1464961" cy="7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mystifying the Parquet File Format | by Michael Berk | Towards Data  Scien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11"/>
          <a:stretch/>
        </p:blipFill>
        <p:spPr bwMode="auto">
          <a:xfrm>
            <a:off x="716341" y="3802935"/>
            <a:ext cx="8039466" cy="205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1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서비스 </a:t>
            </a:r>
            <a:r>
              <a:rPr lang="ko-KR" altLang="en-US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분류별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소개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관련 자격증 소개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상에서의 데이터 엔지니어링 시연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421157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서비스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&amp;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관련 자격증 소개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3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86">
            <a:extLst>
              <a:ext uri="{FF2B5EF4-FFF2-40B4-BE49-F238E27FC236}">
                <a16:creationId xmlns:a16="http://schemas.microsoft.com/office/drawing/2014/main" id="{133392E9-8FC9-A6A5-7E7B-BA097621234E}"/>
              </a:ext>
            </a:extLst>
          </p:cNvPr>
          <p:cNvSpPr txBox="1"/>
          <p:nvPr/>
        </p:nvSpPr>
        <p:spPr>
          <a:xfrm>
            <a:off x="388665" y="2297426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93" y="778341"/>
            <a:ext cx="5468099" cy="354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20" y="4323608"/>
            <a:ext cx="5459472" cy="222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223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Storage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3" name="Google Shape;738;p139"/>
          <p:cNvGraphicFramePr/>
          <p:nvPr>
            <p:extLst/>
          </p:nvPr>
        </p:nvGraphicFramePr>
        <p:xfrm>
          <a:off x="285720" y="1388009"/>
          <a:ext cx="8406700" cy="35117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업계 최고 수준의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확장성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가용성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보안 및 성능을 제공하는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Object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원하는 양의 데이터를 저장하고 보호하여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하드웨어 교체 주기 없이 비용을 절감할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장기 백업 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아카이브용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Glacier Bucket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관리로 검색 시간이 느린 대신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가격이 저렴한 옵션이 존재함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사용이 쉽고 확장 가능한 고성능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Block 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Amazon EC2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용으로 설계됨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파일을 추가하고 제거할 때 자동으로 확장되고 축소되어 관리나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프로비저닝이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필요하지 않은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EC2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위해 설계된 탄력적 서버리스 파일 시스템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" y="2024468"/>
            <a:ext cx="559296" cy="5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34" y="2542251"/>
            <a:ext cx="16440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Simple Storage Service (Amazon S3)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045563E7-E74F-7049-9F97-7CD1A1D48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722" y="2181724"/>
            <a:ext cx="118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0ADA8040-8FB6-1946-AF4C-3148181F1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96" y="2913074"/>
            <a:ext cx="13827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Bucket</a:t>
            </a:r>
          </a:p>
        </p:txBody>
      </p:sp>
      <p:pic>
        <p:nvPicPr>
          <p:cNvPr id="38" name="Graphic 6">
            <a:extLst>
              <a:ext uri="{FF2B5EF4-FFF2-40B4-BE49-F238E27FC236}">
                <a16:creationId xmlns:a16="http://schemas.microsoft.com/office/drawing/2014/main" id="{AEC646D1-481C-C84A-A7E5-4AD4D3C1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64" y="1841078"/>
            <a:ext cx="335578" cy="3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64" y="2542251"/>
            <a:ext cx="335578" cy="3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60">
            <a:extLst>
              <a:ext uri="{FF2B5EF4-FFF2-40B4-BE49-F238E27FC236}">
                <a16:creationId xmlns:a16="http://schemas.microsoft.com/office/drawing/2014/main" id="{34E58C84-DC2E-5E48-8722-27FE9622C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053" y="2357585"/>
            <a:ext cx="1790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S3 Glacier 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Flexible Retrieval</a:t>
            </a:r>
          </a:p>
        </p:txBody>
      </p:sp>
      <p:pic>
        <p:nvPicPr>
          <p:cNvPr id="41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546" y="2014316"/>
            <a:ext cx="335578" cy="3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" y="3374309"/>
            <a:ext cx="559296" cy="5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9">
            <a:extLst>
              <a:ext uri="{FF2B5EF4-FFF2-40B4-BE49-F238E27FC236}">
                <a16:creationId xmlns:a16="http://schemas.microsoft.com/office/drawing/2014/main" id="{54937F77-8D73-EB4A-9132-1EC17FC4B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16" y="3508304"/>
            <a:ext cx="16464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Block Store (Amazon EBS)</a:t>
            </a:r>
          </a:p>
        </p:txBody>
      </p:sp>
      <p:pic>
        <p:nvPicPr>
          <p:cNvPr id="44" name="Graphic 19">
            <a:extLst>
              <a:ext uri="{FF2B5EF4-FFF2-40B4-BE49-F238E27FC236}">
                <a16:creationId xmlns:a16="http://schemas.microsoft.com/office/drawing/2014/main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" y="4243498"/>
            <a:ext cx="559296" cy="5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11">
            <a:extLst>
              <a:ext uri="{FF2B5EF4-FFF2-40B4-BE49-F238E27FC236}">
                <a16:creationId xmlns:a16="http://schemas.microsoft.com/office/drawing/2014/main" id="{0355EC56-8BE5-9F4E-BD29-5DC1160E4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16" y="4312235"/>
            <a:ext cx="1682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File System (Amazon EFS)</a:t>
            </a:r>
          </a:p>
        </p:txBody>
      </p:sp>
    </p:spTree>
    <p:extLst>
      <p:ext uri="{BB962C8B-B14F-4D97-AF65-F5344CB8AC3E}">
        <p14:creationId xmlns:p14="http://schemas.microsoft.com/office/powerpoint/2010/main" val="2914498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Compute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/>
          </p:nvPr>
        </p:nvGraphicFramePr>
        <p:xfrm>
          <a:off x="285720" y="1388009"/>
          <a:ext cx="8406700" cy="40042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안전하고 안정적이며 비용 효율적인 고성능 컴퓨팅 인프라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AMI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가상 이미지를 손쉽게 복제 및 새로운 컴퓨팅 인프라에 배포 가능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Auto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Scaling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기능을 통해 자동적으로 인프라 관리 가능 및 고정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IP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연결 기능 제공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사전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구성된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리소스를 통해 애플리케이션 및 웹사이트 구축 서비스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VPS(Virtual Private Server) Instance, Container, Storage, DB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 효율적인 리소스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Migration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네트워킹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엑세스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그리고 보안 환경을 자동으로 구성함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인프라를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프로비저닝하거나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관리하지 않고 이벤트 중심의 코드를 실행하는 서버리스 기반 컴퓨팅 서비스</a:t>
                      </a:r>
                      <a:endParaRPr lang="en-US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서비스 및 애플리케이션에서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Lambda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트리거할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수 있으면 사용한 만큼만 지불하는 방식으로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항상 서버를 띄워야 하지 않는 서비스의 경우 최적화되어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메모리 한계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실행 시간 제한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등의 단점이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8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Fargate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EC2, Spot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Instace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컴퓨팅 서비스 및 기능의 전체 범위에 걸쳐 배치 컴퓨팅 워크로드를 계획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예약 및 실행할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00" y="1727063"/>
            <a:ext cx="570001" cy="57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2264540"/>
            <a:ext cx="1819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13" name="Graphic 26">
            <a:extLst>
              <a:ext uri="{FF2B5EF4-FFF2-40B4-BE49-F238E27FC236}">
                <a16:creationId xmlns:a16="http://schemas.microsoft.com/office/drawing/2014/main" id="{468AAC1D-5DDE-214D-B3D1-F52AD2F0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7" y="1683134"/>
            <a:ext cx="346978" cy="3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42">
            <a:extLst>
              <a:ext uri="{FF2B5EF4-FFF2-40B4-BE49-F238E27FC236}">
                <a16:creationId xmlns:a16="http://schemas.microsoft.com/office/drawing/2014/main" id="{8A8DBE65-57A6-9048-B911-C0BE0B2C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48" y="2090244"/>
            <a:ext cx="346978" cy="3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8123B19-35A5-804A-86C2-C19E5FC3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77" y="1681312"/>
            <a:ext cx="346978" cy="3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EDE3C28-A31A-4C4D-8DE9-8942CAEAE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4" y="1985223"/>
            <a:ext cx="7925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02D2E5-0F43-1B4B-AF4C-4DF9B6EBC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161" y="1983401"/>
            <a:ext cx="98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1F84FEE8-C9A3-CA48-AE9B-90B8129AA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662" y="2316458"/>
            <a:ext cx="987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Elastic IP address</a:t>
            </a:r>
          </a:p>
        </p:txBody>
      </p:sp>
      <p:pic>
        <p:nvPicPr>
          <p:cNvPr id="19" name="Graphic 12">
            <a:extLst>
              <a:ext uri="{FF2B5EF4-FFF2-40B4-BE49-F238E27FC236}">
                <a16:creationId xmlns:a16="http://schemas.microsoft.com/office/drawing/2014/main" id="{E94D3EA0-49FE-0F44-89BF-95DA8960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" y="2806047"/>
            <a:ext cx="578297" cy="5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4">
            <a:extLst>
              <a:ext uri="{FF2B5EF4-FFF2-40B4-BE49-F238E27FC236}">
                <a16:creationId xmlns:a16="http://schemas.microsoft.com/office/drawing/2014/main" id="{048042F7-9ADA-2B42-9DEB-F92C6484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538" y="3002807"/>
            <a:ext cx="21526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Lightsail</a:t>
            </a:r>
          </a:p>
        </p:txBody>
      </p:sp>
      <p:pic>
        <p:nvPicPr>
          <p:cNvPr id="2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2" y="3792703"/>
            <a:ext cx="578297" cy="5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E5D4A7D0-5E44-1943-968A-C198F40D0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938" y="3975905"/>
            <a:ext cx="21615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Lambda</a:t>
            </a:r>
          </a:p>
        </p:txBody>
      </p:sp>
      <p:pic>
        <p:nvPicPr>
          <p:cNvPr id="23" name="Graphic 13">
            <a:extLst>
              <a:ext uri="{FF2B5EF4-FFF2-40B4-BE49-F238E27FC236}">
                <a16:creationId xmlns:a16="http://schemas.microsoft.com/office/drawing/2014/main" id="{233C5227-BABF-0747-B1E3-974790CE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 bwMode="auto">
          <a:xfrm>
            <a:off x="943700" y="4703541"/>
            <a:ext cx="578297" cy="5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1267EC7A-E6F8-2445-9CC1-F3A0390DB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938" y="4904542"/>
            <a:ext cx="207626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Batch</a:t>
            </a:r>
          </a:p>
        </p:txBody>
      </p:sp>
    </p:spTree>
    <p:extLst>
      <p:ext uri="{BB962C8B-B14F-4D97-AF65-F5344CB8AC3E}">
        <p14:creationId xmlns:p14="http://schemas.microsoft.com/office/powerpoint/2010/main" val="119882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</a:t>
            </a:r>
            <a:r>
              <a:rPr lang="ko-KR" alt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스파크란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2878" y="1141899"/>
            <a:ext cx="8098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빅데이터 처리를 위한 오픈소스 병렬분산처리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플랫폼으로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2009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UC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버클리 대학교에서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빅데이터 애플리케이션 개발이 필요한 통합 플랫폼을 제공하자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!  -&gt; 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분석에 필요한 거의 모든 기능 제공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3320" name="Picture 8" descr="Understanding Apache Spark Architecture | by Proedu Organization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34" y="1865207"/>
            <a:ext cx="6056219" cy="451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Networking &amp; Content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Delivery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/>
          </p:nvPr>
        </p:nvGraphicFramePr>
        <p:xfrm>
          <a:off x="285720" y="1388009"/>
          <a:ext cx="8406700" cy="365625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리소스 배치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연결 및 보안을 포함하여 가상 네트워킹 환경 구성 가능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EC2, Amazon RDS Instance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와 같은 리소스를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VPC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 추가하고 계정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가용 영역 또는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Region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에서 서로 통신하는 방법을 정의할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하나 이상의 가용 영역에 있는 여러 대상 및 가상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Appliance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에서 들어오는 애플리케이션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트래픽을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자동으로 분산하는 기능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실시간으로 애플리케이션 상태 및 성능을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모니터링하여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병목현상 파악 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고가용성과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자동 크기 조정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높은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가용성과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확장성이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뛰어난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Domain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Name System(DNS)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웹 서비스</a:t>
                      </a:r>
                      <a:endParaRPr lang="en-US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  <a:hlinkClick r:id="rId3"/>
                        </a:rPr>
                        <a:t>www.example.com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과 같은 이름을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192.168.0.1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과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같은 숫자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IP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주소로 변환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트래픽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흐름 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라우팅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제어 기능으로 간편하게 구성된 장애 조치로 안정성 향상과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CNAME, A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등의 레코드 유형과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트래픽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라우팅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대상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매칭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관리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4919" y="3353188"/>
            <a:ext cx="606007" cy="6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860" y="3544512"/>
            <a:ext cx="1812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Elastic Load Balancing</a:t>
            </a:r>
          </a:p>
        </p:txBody>
      </p:sp>
      <p:pic>
        <p:nvPicPr>
          <p:cNvPr id="1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9" y="4260064"/>
            <a:ext cx="606007" cy="6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CCB91AC5-C76C-F545-8ADD-956FB261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700" y="4439956"/>
            <a:ext cx="1812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9" y="2001725"/>
            <a:ext cx="606007" cy="6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FB088A1F-4205-D64B-BDA5-299D30F4D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57" y="2595935"/>
            <a:ext cx="17839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2A41A9AD-85DE-E54B-99BA-B213E09A7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70" y="2931320"/>
            <a:ext cx="1403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494F6-B2AD-884E-92AE-5BF2490D7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673" y="2942659"/>
            <a:ext cx="12347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4CA924F5-12E8-464A-9D9C-0918B0D44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5020" y="2282337"/>
            <a:ext cx="1644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E6C1A5FD-9551-8D44-92FF-631FF373C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985" y="2280750"/>
            <a:ext cx="1644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2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88" y="2575072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9">
            <a:extLst>
              <a:ext uri="{FF2B5EF4-FFF2-40B4-BE49-F238E27FC236}">
                <a16:creationId xmlns:a16="http://schemas.microsoft.com/office/drawing/2014/main" id="{DF374AA9-67DD-1D48-BAA9-9D147448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43" y="1892896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31" y="1917146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54" y="2575072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0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Database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/>
          </p:nvPr>
        </p:nvGraphicFramePr>
        <p:xfrm>
          <a:off x="285720" y="1388009"/>
          <a:ext cx="8406700" cy="4702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클라우드용으로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구축된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관계형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데이터베이스 관리 시스템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(RDBMS)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MySQL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PostgreSQL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과 완벽하게 호환되며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상용 등급 데이터베이스의 성능 및 가용성을 제공하는 대신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1/10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 비용만 지불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연속적인 백업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서버리스 컴퓨팅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자동 다중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Regrion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복제 및 다른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통합 제공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클라우드에서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간편하게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DB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설치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운영 및 확장할 수 있는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서비스 모음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MySQL,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MariaDB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PostgreSQL, Oracle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SQL Server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등의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7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가지 주요 엔진 선택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Outposts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통해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On-premise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 배포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55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DocumentDB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: JSON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워크로드 기반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DocumentDB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MongoDB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와 호환됨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모든 규모에서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10ms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미만의 성능을 제공하는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NoSQL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데이터베이스 서비스인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DynamoDB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19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Redis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호환성 및 내구성을 갖춘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인메모리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데이터베이스 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초고속 성능을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매일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13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조 개 이상의 요청과 매초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억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천만 개 이상의 요청을 처리하는 초고속 성능으로 데이터에 액세스함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클러스터마다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수를 애플리케이션의 요구사항에 맞게 원활하게 크기를 조정할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75" y="3660066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8">
            <a:extLst>
              <a:ext uri="{FF2B5EF4-FFF2-40B4-BE49-F238E27FC236}">
                <a16:creationId xmlns:a16="http://schemas.microsoft.com/office/drawing/2014/main" id="{AC3F0AF4-9AA5-4046-9F5D-CEFE0CC7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84" y="3660066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46ACAD7F-F309-DB40-81AB-1FFA41C2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179" y="4262830"/>
            <a:ext cx="19026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DocumentDB 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(with MongoDB compatibility)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65" y="4339774"/>
            <a:ext cx="18920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15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84" y="1824561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829A0811-AEFF-5944-B217-8AB8B320C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66" y="2076291"/>
            <a:ext cx="186176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Aurora</a:t>
            </a: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43" y="2796554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7A259214-8977-ED49-AE98-B22901C0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43" y="2925729"/>
            <a:ext cx="1861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Relational Database Service (Amazon RDS)</a:t>
            </a:r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 bwMode="auto">
          <a:xfrm>
            <a:off x="848584" y="5065226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7A259214-8977-ED49-AE98-B22901C0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43" y="5246429"/>
            <a:ext cx="18920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MemoryDB for Redis</a:t>
            </a:r>
          </a:p>
        </p:txBody>
      </p:sp>
    </p:spTree>
    <p:extLst>
      <p:ext uri="{BB962C8B-B14F-4D97-AF65-F5344CB8AC3E}">
        <p14:creationId xmlns:p14="http://schemas.microsoft.com/office/powerpoint/2010/main" val="3933396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86">
            <a:extLst>
              <a:ext uri="{FF2B5EF4-FFF2-40B4-BE49-F238E27FC236}">
                <a16:creationId xmlns:a16="http://schemas.microsoft.com/office/drawing/2014/main" id="{133392E9-8FC9-A6A5-7E7B-BA097621234E}"/>
              </a:ext>
            </a:extLst>
          </p:cNvPr>
          <p:cNvSpPr txBox="1"/>
          <p:nvPr/>
        </p:nvSpPr>
        <p:spPr>
          <a:xfrm>
            <a:off x="388665" y="2297426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nalytics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12" name="Google Shape;738;p139"/>
          <p:cNvGraphicFramePr/>
          <p:nvPr>
            <p:extLst/>
          </p:nvPr>
        </p:nvGraphicFramePr>
        <p:xfrm>
          <a:off x="285720" y="1388009"/>
          <a:ext cx="8406700" cy="50676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6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실시간 데이터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스트림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수집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/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처리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/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Kinesis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Data Firehose: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실시간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스트림을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Data Store, Warehouse,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 서비스에 로드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Serverless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Data Integration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Event Driven ETL Pipeline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작업 실행 설정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Glue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기반 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Data Lake Management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Service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모든 데이터를 원래 형식 및 분석에 필요한 형식으로 저장 및 관리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DB, Object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등에서 데이터 수집 및 카탈로그화한 결과를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S3 Data Lake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로 옮긴 다음 데이터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엑세스를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보호하도록 지원함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Redshift, Athena, EMR,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QuickSight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등에서 데이터 세트를 사용할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S3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 저장된 데이터를 표준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SQL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을 사용해 데이터를 간편하게 분석할 수 있는 대화식 쿼리 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Serverless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형태로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Apache Spark, Hive, Presto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빅데이터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워크로드를 손쉽게 실행하고 크기를 조정하는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Serverless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서비스도 새로운 옵션으로 출시함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Tableau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유사한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데이터 중심 결정을 내릴 수 있도록 데이터 분석 결과를 정교하게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대시보드로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시각화 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ML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인사이트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기능으로 고급 분석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지원가능한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BI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툴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phic 24">
            <a:extLst>
              <a:ext uri="{FF2B5EF4-FFF2-40B4-BE49-F238E27FC236}">
                <a16:creationId xmlns:a16="http://schemas.microsoft.com/office/drawing/2014/main" id="{8C1B7BEC-BAEF-7243-9ADA-5DAD47F9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16" y="1698356"/>
            <a:ext cx="499324" cy="49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39A46FFD-878E-F84F-AFDD-46A486EB9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46" y="2200742"/>
            <a:ext cx="14258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Kinesis</a:t>
            </a:r>
          </a:p>
        </p:txBody>
      </p:sp>
      <p:pic>
        <p:nvPicPr>
          <p:cNvPr id="15" name="Graphic 12">
            <a:extLst>
              <a:ext uri="{FF2B5EF4-FFF2-40B4-BE49-F238E27FC236}">
                <a16:creationId xmlns:a16="http://schemas.microsoft.com/office/drawing/2014/main" id="{5EA8505D-C1F4-EE4E-833B-CB64A1B3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68" y="1689730"/>
            <a:ext cx="499324" cy="49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06DC369A-EAD9-9443-8C96-34434FF81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021" y="2177384"/>
            <a:ext cx="20642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Kinesis Data Firehose</a:t>
            </a: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1AC5EB71-E4C7-BC46-9983-2A7C0F00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7" y="2592266"/>
            <a:ext cx="512850" cy="5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D0D86341-FF28-B24D-91B6-2BAE05918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728" y="3124722"/>
            <a:ext cx="14688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Glue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EEC4D43-4049-6344-843C-5121F5E3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436" y="3105116"/>
            <a:ext cx="10476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Crawler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8CE2C231-11F6-C64E-9EF2-E6F716256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468" y="3008389"/>
            <a:ext cx="10476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Glue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Data Catalog</a:t>
            </a:r>
          </a:p>
        </p:txBody>
      </p:sp>
      <p:pic>
        <p:nvPicPr>
          <p:cNvPr id="21" name="Graphic 7">
            <a:extLst>
              <a:ext uri="{FF2B5EF4-FFF2-40B4-BE49-F238E27FC236}">
                <a16:creationId xmlns:a16="http://schemas.microsoft.com/office/drawing/2014/main" id="{842F7F70-935A-434A-BFDE-8D7890B5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40" y="26479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9">
            <a:extLst>
              <a:ext uri="{FF2B5EF4-FFF2-40B4-BE49-F238E27FC236}">
                <a16:creationId xmlns:a16="http://schemas.microsoft.com/office/drawing/2014/main" id="{ABBD8B24-1955-BB4E-A133-A8D4E7C6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44" y="25430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9">
            <a:extLst>
              <a:ext uri="{FF2B5EF4-FFF2-40B4-BE49-F238E27FC236}">
                <a16:creationId xmlns:a16="http://schemas.microsoft.com/office/drawing/2014/main" id="{5B1E53F0-B5F6-4744-B1E4-735D7DF38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7" y="3581729"/>
            <a:ext cx="530102" cy="53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38452178-2169-2E42-9969-C0281B7D3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4119498"/>
            <a:ext cx="17971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Lake Formation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20" y="4509935"/>
            <a:ext cx="530697" cy="5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7">
            <a:extLst>
              <a:ext uri="{FF2B5EF4-FFF2-40B4-BE49-F238E27FC236}">
                <a16:creationId xmlns:a16="http://schemas.microsoft.com/office/drawing/2014/main" id="{57C3E87C-C636-F342-A39E-6C1DA243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923" y="4699110"/>
            <a:ext cx="13985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Athena</a:t>
            </a:r>
          </a:p>
        </p:txBody>
      </p:sp>
      <p:pic>
        <p:nvPicPr>
          <p:cNvPr id="27" name="Graphic 22">
            <a:extLst>
              <a:ext uri="{FF2B5EF4-FFF2-40B4-BE49-F238E27FC236}">
                <a16:creationId xmlns:a16="http://schemas.microsoft.com/office/drawing/2014/main" id="{9BC4B55D-67DD-5448-AE7E-59C7506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31" y="5171229"/>
            <a:ext cx="530697" cy="5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7">
            <a:extLst>
              <a:ext uri="{FF2B5EF4-FFF2-40B4-BE49-F238E27FC236}">
                <a16:creationId xmlns:a16="http://schemas.microsoft.com/office/drawing/2014/main" id="{4B854758-7681-8848-8C2E-24BA4ED45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807" y="5313466"/>
            <a:ext cx="13985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EMR</a:t>
            </a:r>
          </a:p>
        </p:txBody>
      </p:sp>
      <p:pic>
        <p:nvPicPr>
          <p:cNvPr id="29" name="Graphic 7">
            <a:extLst>
              <a:ext uri="{FF2B5EF4-FFF2-40B4-BE49-F238E27FC236}">
                <a16:creationId xmlns:a16="http://schemas.microsoft.com/office/drawing/2014/main" id="{A898DF2F-8E75-BA4E-ACAE-BAB375A2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20" y="5833262"/>
            <a:ext cx="530697" cy="5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0">
            <a:extLst>
              <a:ext uri="{FF2B5EF4-FFF2-40B4-BE49-F238E27FC236}">
                <a16:creationId xmlns:a16="http://schemas.microsoft.com/office/drawing/2014/main" id="{54592BA6-EED4-4D4C-87F1-2DE03F5C8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210" y="5984199"/>
            <a:ext cx="138406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QuickSight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717BFB7F-B2BE-8B41-BD38-F9F348933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073" y="4061662"/>
            <a:ext cx="116688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Data lake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14EDF261-C712-3D46-9BCF-4DBEACDCD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60" y="355524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995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Management &amp; Governance,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Security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/>
          </p:nvPr>
        </p:nvGraphicFramePr>
        <p:xfrm>
          <a:off x="285720" y="1388009"/>
          <a:ext cx="8406700" cy="46504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웹과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모바일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앱에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빠르고 손쉽게 사용자 가입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로그인 및 액세스 제어기능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수백만의 사용자 확장 가능과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소셜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자격 증명 공급자와 엔터프라이즈 자격 증명 공급자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(SAML 2.0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OpenID Connect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)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을 통한 로그인 지원 가능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5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및 리소스에 대한 액세스와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ID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안전하게 관리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및 리소스 액세스 주체를 지정하고 세분화된 권한을 관리할 수 있음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4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인프라를 코드로 처리하여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파티 리소스를 모델링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관리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eksctl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CLI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을 통해 자동으로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EKS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클러스터 생성과 같은 복잡한 인프라 구축과 설정 시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CloudFormation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Stack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사용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기타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On-premise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리소스 및 애플리케이션 관찰 기능으로 운영 가시성과 통찰력을 확보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모니터링 및 시스템 전체 성능 변경에 대응하며 리소스 사용률을 최적화하는 데 필요한 데이터와 로그에서 실행 가능한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인사이트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17">
            <a:extLst>
              <a:ext uri="{FF2B5EF4-FFF2-40B4-BE49-F238E27FC236}">
                <a16:creationId xmlns:a16="http://schemas.microsoft.com/office/drawing/2014/main" id="{29A4B8A3-9C63-104B-986C-E2796ED6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1864091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59C8A-7F9B-B748-9669-9799EF21C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463" y="2022075"/>
            <a:ext cx="177604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Cognito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2828599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E6D95FBB-6754-2D45-B10F-73837D3E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831" y="2967286"/>
            <a:ext cx="17662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Identity and Access Management (IAM)</a:t>
            </a:r>
          </a:p>
        </p:txBody>
      </p:sp>
      <p:pic>
        <p:nvPicPr>
          <p:cNvPr id="15" name="Graphic 21">
            <a:extLst>
              <a:ext uri="{FF2B5EF4-FFF2-40B4-BE49-F238E27FC236}">
                <a16:creationId xmlns:a16="http://schemas.microsoft.com/office/drawing/2014/main" id="{4320B773-4CEB-E940-A9DD-79DF6FCD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3858758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5CC1F16D-CB68-B24B-90B1-3A527B9AF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303" y="4050809"/>
            <a:ext cx="17662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CloudFormation</a:t>
            </a:r>
          </a:p>
        </p:txBody>
      </p:sp>
      <p:pic>
        <p:nvPicPr>
          <p:cNvPr id="17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5118749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F9D6EE48-441C-334D-8184-61EA0808B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831" y="5290826"/>
            <a:ext cx="173791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CloudWatch</a:t>
            </a:r>
          </a:p>
        </p:txBody>
      </p:sp>
    </p:spTree>
    <p:extLst>
      <p:ext uri="{BB962C8B-B14F-4D97-AF65-F5344CB8AC3E}">
        <p14:creationId xmlns:p14="http://schemas.microsoft.com/office/powerpoint/2010/main" val="1779212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Application Integration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/>
          </p:nvPr>
        </p:nvGraphicFramePr>
        <p:xfrm>
          <a:off x="285720" y="1388009"/>
          <a:ext cx="8406700" cy="50499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6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메시징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SMS,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이메일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및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모바일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푸시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알림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애플리케이션 간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(A2A),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사용자간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(A2P)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통신 모두를 위한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메시징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마이크로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분산 시스템 및 서버리스 애플리케이션을 위한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메시지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대기열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오버헤드 제거로 애플리케이션을 신속하고 효율적으로 구축 및 확장이 가능하며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메시지를 안정적으로 전달하여 모든 메시지의 복사본 여러 개가 다중 가용 영역 전체에 중복으로 저장할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Apache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Airflow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위한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오케스트레이션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Managed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Workflows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Airflow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Python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을 사용하여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워크플로를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생성할 수 있음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해당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실행용량을 자동으로 확장하여 사용자의 요구 사항을 충족하고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보안 서비스와 통합되어 데이터에 빠르고 안전하게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엑세스할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Lambda, ECS, SQS,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EventBridge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리소스를 탄력적인 비즈니스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파이프라인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애플리케이션으로 구성할 수 있는 기각적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로우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코드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이벤트 수신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필터링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변환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라우팅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및 전송 기능을 제공하는 서버리스 이벤트 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기존 시스템 또는 다른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SaaS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애플리케이션에서의 대규모 이벤트 기반 애플리케이션 구축 가능함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규모와 상관없이 개발자가 손쉽게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API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생성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게시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유지 관리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모니터링 및 보안 유지 할 수 있도록 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CORS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지원과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엑세스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트래픽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관리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RESTful API,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Websocket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API,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컨테이너식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서버리스 워크로드 및 웹 애플리케이션 지원 가능함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2" y="1732213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1D3673E6-2484-1D47-BA43-93D3869B8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664" y="1732213"/>
            <a:ext cx="168669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Simple Notification Service (Amazon SNS)</a:t>
            </a:r>
          </a:p>
        </p:txBody>
      </p:sp>
      <p:pic>
        <p:nvPicPr>
          <p:cNvPr id="13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9" y="2571671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958" y="2635521"/>
            <a:ext cx="1704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Simple Queue Service (Amazon SQS)</a:t>
            </a:r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0653FD24-2B86-D54E-B72A-EDBDEF29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4" y="4230502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C7A69B04-7558-2B41-ADF0-336B92A47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254" y="4378236"/>
            <a:ext cx="16866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Step Functions</a:t>
            </a:r>
          </a:p>
        </p:txBody>
      </p:sp>
      <p:pic>
        <p:nvPicPr>
          <p:cNvPr id="17" name="Graphic 19">
            <a:extLst>
              <a:ext uri="{FF2B5EF4-FFF2-40B4-BE49-F238E27FC236}">
                <a16:creationId xmlns:a16="http://schemas.microsoft.com/office/drawing/2014/main" id="{820E96C4-59EB-2648-98B1-156ACC2C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0" y="4883856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C9BB1F7E-248D-424E-8B74-0C0C9C2B1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2328" y="5033324"/>
            <a:ext cx="1704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EventBridge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9703434-C91B-5F42-BD5A-2F0F5AFDD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65" y="3512398"/>
            <a:ext cx="2148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Managed Workflows for Apache Airflow(MWAA)</a:t>
            </a:r>
          </a:p>
        </p:txBody>
      </p:sp>
      <p:pic>
        <p:nvPicPr>
          <p:cNvPr id="20" name="Graphic 15">
            <a:extLst>
              <a:ext uri="{FF2B5EF4-FFF2-40B4-BE49-F238E27FC236}">
                <a16:creationId xmlns:a16="http://schemas.microsoft.com/office/drawing/2014/main" id="{D088A321-EF04-9B41-B1E4-AF66D4EBA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2095" y="3439874"/>
            <a:ext cx="545159" cy="545159"/>
          </a:xfrm>
          <a:prstGeom prst="rect">
            <a:avLst/>
          </a:prstGeom>
        </p:spPr>
      </p:pic>
      <p:pic>
        <p:nvPicPr>
          <p:cNvPr id="21" name="Graphic 17">
            <a:extLst>
              <a:ext uri="{FF2B5EF4-FFF2-40B4-BE49-F238E27FC236}">
                <a16:creationId xmlns:a16="http://schemas.microsoft.com/office/drawing/2014/main" id="{847A7472-D977-624B-9A30-47A44C4FD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670689" y="5666031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004BE815-88F2-474B-8554-6940E19F3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624" y="5791735"/>
            <a:ext cx="166781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API Gateway</a:t>
            </a:r>
          </a:p>
        </p:txBody>
      </p:sp>
    </p:spTree>
    <p:extLst>
      <p:ext uri="{BB962C8B-B14F-4D97-AF65-F5344CB8AC3E}">
        <p14:creationId xmlns:p14="http://schemas.microsoft.com/office/powerpoint/2010/main" val="3122514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Container Service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/>
          </p:nvPr>
        </p:nvGraphicFramePr>
        <p:xfrm>
          <a:off x="285720" y="1388009"/>
          <a:ext cx="8406700" cy="40512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클라우드와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On-Premise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센터에서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Kubernetes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실행하는데 사용되는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Kubernetes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Kubernetes Control </a:t>
                      </a: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Plaine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가용성과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확장성을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관리하며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Fargate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또는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EC2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인프라 옵션으로 선택할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 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Eksctl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과 같은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cli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명령어 옵션 제공으로 손쉽게 클러스터 구축 및 관리 가능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애플리케이션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Image, Artifact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안정적으로 배포할 수 있도록 뛰어난 성능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호스팅을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제공하는 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컨테이너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레지스트리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ECS, EKS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등에서 컨테이너 이미지를 보다 빠르게 액세스하고 가용성을 개선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컨테이너화된 애플리케이션의 손쉬운 배포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관리 및 크기 조정을 지원하는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컨테이너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오케스트레이션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CI/CD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자동화 도구를 사용하여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클라우드에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수천 개의 컨테이너 운영 가능함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Auto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Scaling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가능으로 효율적으로 컴퓨팅 자원 관리할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서버를 관리하지 않고도 애플리케이션 구축에 초점을 맞출 수 있도록 지원하는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종량제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서버리스 컴퓨팅 엔진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 ECS, Amazon EKS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호환되며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자동으로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Container Image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빌드부터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애플리케이션 실행과 관리 기능 지원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23">
            <a:extLst>
              <a:ext uri="{FF2B5EF4-FFF2-40B4-BE49-F238E27FC236}">
                <a16:creationId xmlns:a16="http://schemas.microsoft.com/office/drawing/2014/main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78" y="1875123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4">
            <a:extLst>
              <a:ext uri="{FF2B5EF4-FFF2-40B4-BE49-F238E27FC236}">
                <a16:creationId xmlns:a16="http://schemas.microsoft.com/office/drawing/2014/main" id="{B98AB9A1-98AA-DF41-A3E2-BE832F62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0" y="4682141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5A05B158-B70B-5F4F-B0E2-17894FAAF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213" y="1970344"/>
            <a:ext cx="1981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Kubernetes Service (Amazon EKS)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933720B4-CBF6-E845-AF9C-2E1657F74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20" y="4837189"/>
            <a:ext cx="199115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Fargate</a:t>
            </a:r>
          </a:p>
        </p:txBody>
      </p:sp>
      <p:pic>
        <p:nvPicPr>
          <p:cNvPr id="15" name="Graphic 18">
            <a:extLst>
              <a:ext uri="{FF2B5EF4-FFF2-40B4-BE49-F238E27FC236}">
                <a16:creationId xmlns:a16="http://schemas.microsoft.com/office/drawing/2014/main" id="{BF37C822-FC3E-9E4A-BB66-12AA7CB1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0" y="3801305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20">
            <a:extLst>
              <a:ext uri="{FF2B5EF4-FFF2-40B4-BE49-F238E27FC236}">
                <a16:creationId xmlns:a16="http://schemas.microsoft.com/office/drawing/2014/main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0" y="2874441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2">
            <a:extLst>
              <a:ext uri="{FF2B5EF4-FFF2-40B4-BE49-F238E27FC236}">
                <a16:creationId xmlns:a16="http://schemas.microsoft.com/office/drawing/2014/main" id="{6F6B2AFB-79A6-2645-A53D-76566242E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213" y="2928706"/>
            <a:ext cx="1992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Container Registry (Amazon ECR)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60CF8-FE05-D047-8299-36B10F87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845" y="3871436"/>
            <a:ext cx="20008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Container Service (Amazon ECS)</a:t>
            </a:r>
          </a:p>
        </p:txBody>
      </p:sp>
    </p:spTree>
    <p:extLst>
      <p:ext uri="{BB962C8B-B14F-4D97-AF65-F5344CB8AC3E}">
        <p14:creationId xmlns:p14="http://schemas.microsoft.com/office/powerpoint/2010/main" val="2179296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Developer Tool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/>
          </p:nvPr>
        </p:nvGraphicFramePr>
        <p:xfrm>
          <a:off x="285720" y="1388009"/>
          <a:ext cx="8406700" cy="382015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Private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Git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Repository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호스팅하는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소스제어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Git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Standard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기능 지원으로 기존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Git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기반 툴과 원활하게 지원 가능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소스코드를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컴파일하는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단계부터 테스트 실행 후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SW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패키지를 개발하여 배포하는 단계까지 마칠 수 있는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완전관리형의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지속적 통합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(Continuous Integration)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빠르고 안정적인 애플리케이션 및 인프라 업데이트를 위해 릴리스 파이프라인을 자동화하는데 도움이 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지속적 전달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(Continuous Deliver)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 EC2, AWS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Fargate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AWS Lambda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다양한 컴퓨팅 서비스에 대한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SW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배포를 자동화하는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지속적 배포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(Continuous Deployment)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SW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릴리스 프로세스나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CD Chain(AWS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CodePipeline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GitHub Actions, Jenkins)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과도 통합할 수 있음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9" y="4428307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9" y="1917250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41" y="2784631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2D786D87-1521-184E-9326-F6C64F538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706" y="3075454"/>
            <a:ext cx="20094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801835D-3016-AF40-826C-2A3F2B89B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229" y="2104689"/>
            <a:ext cx="199833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CodeCommit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EC3C-0156-034C-875F-4BEEAA1F6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236" y="4615776"/>
            <a:ext cx="193014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CodeDeploy</a:t>
            </a: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9" y="3630934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E887444F-3FEC-A145-98AF-5C8B08A0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236" y="3818403"/>
            <a:ext cx="196632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CodePipeline</a:t>
            </a:r>
          </a:p>
        </p:txBody>
      </p:sp>
    </p:spTree>
    <p:extLst>
      <p:ext uri="{BB962C8B-B14F-4D97-AF65-F5344CB8AC3E}">
        <p14:creationId xmlns:p14="http://schemas.microsoft.com/office/powerpoint/2010/main" val="1686672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Machine Learning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/>
          </p:nvPr>
        </p:nvGraphicFramePr>
        <p:xfrm>
          <a:off x="285720" y="1388009"/>
          <a:ext cx="8406700" cy="40512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인프라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도구 및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워크플로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제공으로 쉽게 기계학습 모델을 구축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훈련 및 배포하는 통합 서비스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Canvas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통해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비즈니스 분석가에서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시각적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인터페이스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Studio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사용하여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데이터셋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준비하고 모델을 구축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훈련 및 배포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MLOps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통해 대규모로 모델을 배포 및 관리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클라우드에서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딥러닝을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가속화할 수 있는 인프라 및 도구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Tensorflow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PyTorch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Apache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MXNet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Keras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인기있는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딥러닝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프레임워크와 인터페이스가 사전 설치된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EC2 P3 Instance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시작으로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딥러닝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애플리케이션을 빠르게 구축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사용자 지정 기계 학습 환경을 쉽고 빠르게 배포할 수 있도록 하기 위해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딥러닝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프레임워크와 함께 설치 되는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Docker Image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제공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현재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Tensorflow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Apache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MXNet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Framework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지원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는 아직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미지원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 EKS, Amazon ECS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Amzon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EC2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 배포할 수 있으며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Amazon ECR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Marketplace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통해 무료로 제공됨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코드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변경 없이 적절한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GPU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지원 추론 가속을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EC2,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Instance,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또는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ECS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작업에 연결하여 추론 가속을 별도로 구성할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 추론 비용의 최대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75%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절감할 수 있음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19">
            <a:extLst>
              <a:ext uri="{FF2B5EF4-FFF2-40B4-BE49-F238E27FC236}">
                <a16:creationId xmlns:a16="http://schemas.microsoft.com/office/drawing/2014/main" id="{DBC13B7F-7677-5940-A8E6-F68BA932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1" y="4745994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8B20D-C354-4747-B264-9A5154C12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586" y="4843940"/>
            <a:ext cx="16729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Inference</a:t>
            </a:r>
          </a:p>
        </p:txBody>
      </p:sp>
      <p:pic>
        <p:nvPicPr>
          <p:cNvPr id="13" name="Graphic 22">
            <a:extLst>
              <a:ext uri="{FF2B5EF4-FFF2-40B4-BE49-F238E27FC236}">
                <a16:creationId xmlns:a16="http://schemas.microsoft.com/office/drawing/2014/main" id="{8B426346-8D30-4041-B389-4ACE29B1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3" y="1811564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27" y="2367653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SageMaker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EE83967E-974A-6449-BF9C-5E5502A95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278" y="2220385"/>
            <a:ext cx="11296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85FC87BF-E781-7743-A09C-9D4B7FA50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831" y="2210601"/>
            <a:ext cx="11296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EF472D35-082E-0049-BB31-110F6FE8D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121" y="2189846"/>
            <a:ext cx="112968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Train</a:t>
            </a:r>
          </a:p>
        </p:txBody>
      </p:sp>
      <p:pic>
        <p:nvPicPr>
          <p:cNvPr id="18" name="Graphic 26">
            <a:extLst>
              <a:ext uri="{FF2B5EF4-FFF2-40B4-BE49-F238E27FC236}">
                <a16:creationId xmlns:a16="http://schemas.microsoft.com/office/drawing/2014/main" id="{20F49256-F0BE-AB47-9609-49A02271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96" y="1901988"/>
            <a:ext cx="333653" cy="33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28">
            <a:extLst>
              <a:ext uri="{FF2B5EF4-FFF2-40B4-BE49-F238E27FC236}">
                <a16:creationId xmlns:a16="http://schemas.microsoft.com/office/drawing/2014/main" id="{8BF37B0C-FB8F-EB45-A0C8-023AAF96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493" y="1899852"/>
            <a:ext cx="333653" cy="33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30">
            <a:extLst>
              <a:ext uri="{FF2B5EF4-FFF2-40B4-BE49-F238E27FC236}">
                <a16:creationId xmlns:a16="http://schemas.microsoft.com/office/drawing/2014/main" id="{C4657178-386D-D049-80D0-590467EF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54" y="1871825"/>
            <a:ext cx="333653" cy="33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5D5A0BD6-3669-CD4D-B140-68277BFC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8" y="2917565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81E16D03-AC27-1D40-BC84-4A59C6DB9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609" y="3007022"/>
            <a:ext cx="16068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Deep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Learning AMIs</a:t>
            </a:r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1252ADA4-25F6-1F45-AEF2-BA11E52B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9" y="3841183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7E4F85A-4897-7944-9871-B78DCF3E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591" y="3975032"/>
            <a:ext cx="16729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Deep Learning Containers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413B8869-870B-304F-A17E-558CFBED6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870" y="2200035"/>
            <a:ext cx="11296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Canvas</a:t>
            </a:r>
          </a:p>
        </p:txBody>
      </p:sp>
      <p:pic>
        <p:nvPicPr>
          <p:cNvPr id="26" name="Graphic 26">
            <a:extLst>
              <a:ext uri="{FF2B5EF4-FFF2-40B4-BE49-F238E27FC236}">
                <a16:creationId xmlns:a16="http://schemas.microsoft.com/office/drawing/2014/main" id="{E990C914-E27E-354E-A1EE-80CB8910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 bwMode="auto">
          <a:xfrm>
            <a:off x="3314688" y="1937662"/>
            <a:ext cx="274521" cy="2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217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81506" y="1024943"/>
            <a:ext cx="6941945" cy="4824066"/>
            <a:chOff x="1081506" y="1024943"/>
            <a:chExt cx="6941945" cy="4824066"/>
          </a:xfrm>
        </p:grpSpPr>
        <p:pic>
          <p:nvPicPr>
            <p:cNvPr id="19466" name="Picture 10" descr="General tips and free resources to pass any AWS Certification - Nahuel  Hernandez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506" y="1024943"/>
              <a:ext cx="6941945" cy="482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AWS Certification - Validate AWS Cloud Skills - Get AWS Certifi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197" y="4671458"/>
              <a:ext cx="1065950" cy="106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570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General tips and free resources to pass any AWS Certification - Nahuel  Hernande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06" y="1024943"/>
            <a:ext cx="6941945" cy="482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AWS Certification - Validate AWS Cloud Skills - Get AWS Certifi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97" y="4671458"/>
            <a:ext cx="1065950" cy="10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1081505" y="1083958"/>
            <a:ext cx="3205879" cy="1859078"/>
          </a:xfrm>
          <a:prstGeom prst="roundRect">
            <a:avLst>
              <a:gd name="adj" fmla="val 592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81504" y="2983883"/>
            <a:ext cx="3205879" cy="2884714"/>
          </a:xfrm>
          <a:prstGeom prst="roundRect">
            <a:avLst>
              <a:gd name="adj" fmla="val 3582"/>
            </a:avLst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340441" y="1087555"/>
            <a:ext cx="3676954" cy="4761454"/>
          </a:xfrm>
          <a:prstGeom prst="roundRect">
            <a:avLst>
              <a:gd name="adj" fmla="val 209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666" y="784573"/>
            <a:ext cx="1151553" cy="2797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100 USD</a:t>
            </a:r>
            <a:endParaRPr lang="en-US" altLang="en-US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666" y="5849009"/>
            <a:ext cx="1151553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150 USD</a:t>
            </a:r>
            <a:endParaRPr lang="en-US" altLang="en-US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141" y="798563"/>
            <a:ext cx="1151553" cy="2797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300 USD</a:t>
            </a:r>
            <a:endParaRPr lang="en-US" altLang="en-US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82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</a:t>
            </a:r>
            <a:r>
              <a:rPr lang="ko-KR" alt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스파크란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2878" y="1141899"/>
            <a:ext cx="8098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빅데이터 처리를 위한 오픈소스 병렬분산처리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플랫폼으로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2009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UC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버클리 대학교에서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빅데이터 애플리케이션 개발이 필요한 통합 플랫폼을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제공하자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!  -&gt; 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분석에 필요한 거의 모든 기능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제공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메모리 기반 처리로 디스크 기반 </a:t>
            </a:r>
            <a:r>
              <a:rPr lang="ko-KR" altLang="en-US" sz="12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하둡에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비해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10-100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배 빠른 데이터 처리 속도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4338" name="Picture 2" descr="Hadoop vs Spark: Detailed Comparison of Big Data Frame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15" y="2495606"/>
            <a:ext cx="7107172" cy="337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Becoming KCNA Certifi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61" y="3266589"/>
            <a:ext cx="2839897" cy="18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ow To Prepare for the Microsoft Azure Certification Exam | Le blog de  Cellenz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9758"/>
            <a:ext cx="4274278" cy="21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Unraveling GCP Certification: Unlocking a World of Opportunities in Cloud  Computing | by Nilimesh Halder, PhD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889" y="1149758"/>
            <a:ext cx="4248942" cy="20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20" y="3332594"/>
            <a:ext cx="2243442" cy="1579089"/>
          </a:xfrm>
          <a:prstGeom prst="rect">
            <a:avLst/>
          </a:prstGeom>
        </p:spPr>
      </p:pic>
      <p:pic>
        <p:nvPicPr>
          <p:cNvPr id="23560" name="Picture 8" descr="Terraform Certified Associate | Cloudwaal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r="26330"/>
          <a:stretch/>
        </p:blipFill>
        <p:spPr bwMode="auto">
          <a:xfrm>
            <a:off x="6162474" y="3542264"/>
            <a:ext cx="1055981" cy="115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  <a:hlinkClick r:id="rId8"/>
              </a:rPr>
              <a:t>Linux Foundation Certifications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3562" name="Picture 10" descr="Paymen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0" t="14072" r="22427" b="14040"/>
          <a:stretch/>
        </p:blipFill>
        <p:spPr bwMode="auto">
          <a:xfrm>
            <a:off x="3858963" y="5217616"/>
            <a:ext cx="1744021" cy="12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Srinivas Ellendula on LinkedIn: #oci #wissen #oraclecloudinfrastructure  #oci10xcertified… | 71 comment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5004144"/>
            <a:ext cx="3231624" cy="17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Linux Foundation Certificati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74" y="5088412"/>
            <a:ext cx="2653335" cy="13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Support &amp; Training | Prometheu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07" y="3488029"/>
            <a:ext cx="1213984" cy="12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Other 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743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Becoming KCNA Certified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61" y="3266589"/>
            <a:ext cx="2839897" cy="18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ow To Prepare for the Microsoft Azure Certification Exam | Le blog de  Cellenza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9758"/>
            <a:ext cx="4274278" cy="21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Unraveling GCP Certification: Unlocking a World of Opportunities in Cloud  Computing | by Nilimesh Halder, PhD | Medium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889" y="1149758"/>
            <a:ext cx="4248942" cy="20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285720" y="3332594"/>
            <a:ext cx="2243442" cy="1579089"/>
          </a:xfrm>
          <a:prstGeom prst="rect">
            <a:avLst/>
          </a:prstGeom>
        </p:spPr>
      </p:pic>
      <p:pic>
        <p:nvPicPr>
          <p:cNvPr id="23560" name="Picture 8" descr="Terraform Certified Associate | Cloudwaale"/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r="26330"/>
          <a:stretch/>
        </p:blipFill>
        <p:spPr bwMode="auto">
          <a:xfrm>
            <a:off x="6162474" y="3542264"/>
            <a:ext cx="1055981" cy="115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Payment"/>
          <p:cNvPicPr>
            <a:picLocks noChangeAspect="1" noChangeArrowheads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0" t="14072" r="22427" b="14040"/>
          <a:stretch/>
        </p:blipFill>
        <p:spPr bwMode="auto">
          <a:xfrm>
            <a:off x="3858963" y="5217616"/>
            <a:ext cx="1744021" cy="12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Srinivas Ellendula on LinkedIn: #oci #wissen #oraclecloudinfrastructure  #oci10xcertified… | 71 comments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5004144"/>
            <a:ext cx="3231624" cy="17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Linux Foundation Certifications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74" y="5088412"/>
            <a:ext cx="2653335" cy="13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Support &amp; Training | Prometheus"/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07" y="3488029"/>
            <a:ext cx="1213984" cy="12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389470" y="2001510"/>
            <a:ext cx="6627955" cy="286232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회사의 지원이 없다면 선택과 집중이 필요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해당 분야를 공부하는데 강력한 동기부여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취업시장에서 나의 가치를 어필할 수 있는 무기 </a:t>
            </a:r>
            <a:endParaRPr lang="ko-KR" altLang="en-US" sz="24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Other 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688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8;p1"/>
          <p:cNvSpPr txBox="1"/>
          <p:nvPr/>
        </p:nvSpPr>
        <p:spPr>
          <a:xfrm>
            <a:off x="647670" y="216704"/>
            <a:ext cx="5904521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시연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6" y="3018249"/>
            <a:ext cx="908545" cy="90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6">
            <a:extLst>
              <a:ext uri="{FF2B5EF4-FFF2-40B4-BE49-F238E27FC236}">
                <a16:creationId xmlns:a16="http://schemas.microsoft.com/office/drawing/2014/main" id="{1AC5EB71-E4C7-BC46-9983-2A7C0F00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12" y="2109704"/>
            <a:ext cx="908545" cy="90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12" y="3926794"/>
            <a:ext cx="940162" cy="9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">
            <a:extLst>
              <a:ext uri="{FF2B5EF4-FFF2-40B4-BE49-F238E27FC236}">
                <a16:creationId xmlns:a16="http://schemas.microsoft.com/office/drawing/2014/main" id="{A898DF2F-8E75-BA4E-ACAE-BAB375A2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52" y="3018249"/>
            <a:ext cx="940162" cy="9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883" y="3018248"/>
            <a:ext cx="908545" cy="90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15" y="3926793"/>
            <a:ext cx="1606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S3(Data Warehouse)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724" y="3926794"/>
            <a:ext cx="1606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S3(Data Mart)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9777" y="3020291"/>
            <a:ext cx="74961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Glue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586" y="4866956"/>
            <a:ext cx="74961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Athena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565" y="3958411"/>
            <a:ext cx="99773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Quicksight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469221" y="3468585"/>
            <a:ext cx="45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676218" y="3464991"/>
            <a:ext cx="45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5048428" y="2664477"/>
            <a:ext cx="655977" cy="7740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320639" y="3471098"/>
            <a:ext cx="3700" cy="424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6946480" y="3592545"/>
            <a:ext cx="655977" cy="7740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887" y="2129086"/>
            <a:ext cx="1606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50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가공</a:t>
            </a:r>
            <a:endParaRPr lang="en-US" altLang="en-US" sz="1050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151" y="3218770"/>
            <a:ext cx="160686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카탈로그에 저장</a:t>
            </a:r>
            <a:endParaRPr lang="en-US" altLang="en-US" sz="10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876" y="5120872"/>
            <a:ext cx="9070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쿼리</a:t>
            </a:r>
            <a:endParaRPr lang="en-US" altLang="en-US" sz="10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490" y="4180709"/>
            <a:ext cx="10758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0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시각화</a:t>
            </a:r>
            <a:endParaRPr lang="en-US" altLang="en-US" sz="10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001084" y="2458586"/>
            <a:ext cx="1595668" cy="2012812"/>
          </a:xfrm>
          <a:prstGeom prst="roundRect">
            <a:avLst>
              <a:gd name="adj" fmla="val 3582"/>
            </a:avLst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051" y="2724495"/>
            <a:ext cx="16068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1) EMR Cluster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사용</a:t>
            </a:r>
            <a:endParaRPr lang="en-US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052" y="3330935"/>
            <a:ext cx="16068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2) Glue Job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사용</a:t>
            </a:r>
            <a:endParaRPr lang="en-US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5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383" y="3964467"/>
            <a:ext cx="16068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3) Glue Studio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사용</a:t>
            </a:r>
            <a:endParaRPr lang="en-US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7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</a:t>
            </a:r>
            <a:r>
              <a:rPr lang="ko-KR" alt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스파크란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Apache Spark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2878" y="1141899"/>
            <a:ext cx="8098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빅데이터 처리를 위한 오픈소스 병렬분산처리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플랫폼으로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2009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년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UC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버클리 대학교에서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빅데이터 애플리케이션 개발이 필요한 통합 플랫폼을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제공하자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!  -&gt; 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분석에 필요한 거의 모든 기능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제공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메모리 기반 처리로 디스크 기반 </a:t>
            </a:r>
            <a:r>
              <a:rPr lang="ko-KR" altLang="en-US" sz="12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하둡에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비해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10-100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배 빠른 데이터 처리 속도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현대 빅데이터 분석 업무를 하는 사람들에게는 표준과 같은 도구로 자리매김 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16" y="2584886"/>
            <a:ext cx="7175791" cy="398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 관련 용어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Cluster Computing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2878" y="1141899"/>
            <a:ext cx="8098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여러 대의 컴퓨터들이 연결되어 하나의 시스템처럼 동작하는 컴퓨터들의 집합</a:t>
            </a:r>
          </a:p>
        </p:txBody>
      </p:sp>
      <p:pic>
        <p:nvPicPr>
          <p:cNvPr id="1026" name="Picture 2" descr="HPC intro | Introduction to the command line interface (Shel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18" y="2733137"/>
            <a:ext cx="5589050" cy="384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872878" y="1477044"/>
            <a:ext cx="64017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클러스터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컴퓨터가 계산을 수행하는 방식을 대략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요약하자면</a:t>
            </a:r>
            <a:endParaRPr lang="en-US" altLang="ko-KR" sz="12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lvl="1"/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크고 복잡한 계산을 적당한 크기로 나누고 각 노드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(Node)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에 배분한다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lvl="1"/>
            <a:r>
              <a:rPr lang="en-US" altLang="ko-KR" sz="11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2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각 노드들은 계산을 수행한다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lvl="1"/>
            <a:r>
              <a:rPr lang="en-US" altLang="ko-KR" sz="11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3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결과를 한 컴퓨터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(Frontend)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에 수합하고 결과를 사용자에게 반환한다</a:t>
            </a:r>
            <a:r>
              <a:rPr lang="en-US" altLang="ko-KR" sz="11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algn="r"/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</a:t>
            </a:r>
            <a:r>
              <a:rPr lang="ko-KR" altLang="en-US" sz="12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나무위키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3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cxnSp>
        <p:nvCxnSpPr>
          <p:cNvPr id="17" name="직선 연결선 16"/>
          <p:cNvCxnSpPr>
            <a:stCxn id="3" idx="4"/>
            <a:endCxn id="31" idx="0"/>
          </p:cNvCxnSpPr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3" idx="4"/>
            <a:endCxn id="32" idx="0"/>
          </p:cNvCxnSpPr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3" idx="4"/>
            <a:endCxn id="33" idx="0"/>
          </p:cNvCxnSpPr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0" idx="2"/>
            <a:endCxn id="3" idx="0"/>
          </p:cNvCxnSpPr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erver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358" y="1237968"/>
            <a:ext cx="401895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erver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85" y="4605907"/>
            <a:ext cx="401895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rver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358" y="4605907"/>
            <a:ext cx="401895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erver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043" y="4605907"/>
            <a:ext cx="401895" cy="4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44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cxnSp>
        <p:nvCxnSpPr>
          <p:cNvPr id="24" name="직선 화살표 연결선 23"/>
          <p:cNvCxnSpPr>
            <a:stCxn id="26" idx="1"/>
          </p:cNvCxnSpPr>
          <p:nvPr/>
        </p:nvCxnSpPr>
        <p:spPr>
          <a:xfrm flipH="1" flipV="1">
            <a:off x="5727803" y="1756896"/>
            <a:ext cx="1152362" cy="73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40388" y="1468215"/>
            <a:ext cx="583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JOB</a:t>
            </a:r>
            <a:endParaRPr lang="ko-KR" altLang="en-US" sz="12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36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아파치 스파크의 기본 아키텍처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0585" y="5934973"/>
            <a:ext cx="7495666" cy="4226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HDFS</a:t>
            </a:r>
            <a:endParaRPr lang="ko-KR" altLang="en-US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97561" y="1170411"/>
            <a:ext cx="2061714" cy="11766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0585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7561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14537" y="4556914"/>
            <a:ext cx="2061714" cy="10696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111638" y="890998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Master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4662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11638" y="4280197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8614" y="4279915"/>
            <a:ext cx="10335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Worker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597560" y="2815255"/>
            <a:ext cx="2061716" cy="931431"/>
            <a:chOff x="3597560" y="2872403"/>
            <a:chExt cx="2061716" cy="931431"/>
          </a:xfrm>
        </p:grpSpPr>
        <p:sp>
          <p:nvSpPr>
            <p:cNvPr id="3" name="타원 2"/>
            <p:cNvSpPr/>
            <p:nvPr/>
          </p:nvSpPr>
          <p:spPr>
            <a:xfrm>
              <a:off x="3597560" y="2872403"/>
              <a:ext cx="2061716" cy="9314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6138" y="3199618"/>
              <a:ext cx="16645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Cluster Manager</a:t>
              </a:r>
              <a:endPara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cxnSp>
        <p:nvCxnSpPr>
          <p:cNvPr id="24" name="직선 화살표 연결선 23"/>
          <p:cNvCxnSpPr>
            <a:stCxn id="26" idx="1"/>
          </p:cNvCxnSpPr>
          <p:nvPr/>
        </p:nvCxnSpPr>
        <p:spPr>
          <a:xfrm flipH="1" flipV="1">
            <a:off x="5727803" y="1756896"/>
            <a:ext cx="1152362" cy="73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Developer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65" y="1226547"/>
            <a:ext cx="1075323" cy="10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040388" y="1468215"/>
            <a:ext cx="583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JOB</a:t>
            </a:r>
            <a:endParaRPr lang="ko-KR" altLang="en-US" sz="12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53920" y="1324526"/>
            <a:ext cx="1548995" cy="8840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53920" y="1329716"/>
            <a:ext cx="64175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Driver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019599" y="1711543"/>
            <a:ext cx="1217636" cy="3235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Spark Context</a:t>
            </a:r>
            <a:endParaRPr lang="ko-KR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1911442" y="3746686"/>
            <a:ext cx="2716976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628418" y="3746686"/>
            <a:ext cx="0" cy="533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628418" y="3746686"/>
            <a:ext cx="2716976" cy="533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628418" y="2347055"/>
            <a:ext cx="0" cy="468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30603</TotalTime>
  <Words>2920</Words>
  <Application>Microsoft Office PowerPoint</Application>
  <PresentationFormat>화면 슬라이드 쇼(4:3)</PresentationFormat>
  <Paragraphs>545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Amazon Ember</vt:lpstr>
      <vt:lpstr>Gulim</vt:lpstr>
      <vt:lpstr>Malgun Gothic</vt:lpstr>
      <vt:lpstr>Malgun Gothic</vt:lpstr>
      <vt:lpstr>티머니 둥근바람 ExtraBold</vt:lpstr>
      <vt:lpstr>티머니 둥근바람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박문수</dc:creator>
  <cp:lastModifiedBy>YEIN</cp:lastModifiedBy>
  <cp:revision>813</cp:revision>
  <dcterms:created xsi:type="dcterms:W3CDTF">2009-01-28T06:54:18Z</dcterms:created>
  <dcterms:modified xsi:type="dcterms:W3CDTF">2024-02-08T03:58:53Z</dcterms:modified>
</cp:coreProperties>
</file>